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18288000" cy="10287000"/>
  <p:notesSz cx="6858000" cy="9144000"/>
  <p:embeddedFontLst>
    <p:embeddedFont>
      <p:font typeface="210 다락방" charset="1" panose="02020603020101020101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fonts/font58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8.jpeg" Type="http://schemas.openxmlformats.org/officeDocument/2006/relationships/image"/><Relationship Id="rId5" Target="../media/VAGkqpmXEbs.mp4" Type="http://schemas.openxmlformats.org/officeDocument/2006/relationships/video"/><Relationship Id="rId6" Target="../media/VAGkqpmXEbs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31.png" Type="http://schemas.openxmlformats.org/officeDocument/2006/relationships/image"/><Relationship Id="rId15" Target="../media/image32.svg" Type="http://schemas.openxmlformats.org/officeDocument/2006/relationships/image"/><Relationship Id="rId16" Target="../media/image33.png" Type="http://schemas.openxmlformats.org/officeDocument/2006/relationships/image"/><Relationship Id="rId17" Target="../media/image34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Relationship Id="rId8" Target="../media/image6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68.pn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70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svg" Type="http://schemas.openxmlformats.org/officeDocument/2006/relationships/image"/><Relationship Id="rId12" Target="../media/image78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pn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4.png" Type="http://schemas.openxmlformats.org/officeDocument/2006/relationships/image"/><Relationship Id="rId7" Target="../media/image85.png" Type="http://schemas.openxmlformats.org/officeDocument/2006/relationships/image"/><Relationship Id="rId8" Target="../media/image86.png" Type="http://schemas.openxmlformats.org/officeDocument/2006/relationships/image"/><Relationship Id="rId9" Target="../media/image8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8.png" Type="http://schemas.openxmlformats.org/officeDocument/2006/relationships/image"/><Relationship Id="rId7" Target="../media/image89.png" Type="http://schemas.openxmlformats.org/officeDocument/2006/relationships/image"/><Relationship Id="rId8" Target="../media/image90.png" Type="http://schemas.openxmlformats.org/officeDocument/2006/relationships/image"/><Relationship Id="rId9" Target="../media/image9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2.png" Type="http://schemas.openxmlformats.org/officeDocument/2006/relationships/image"/><Relationship Id="rId7" Target="../media/image9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4.jpeg" Type="http://schemas.openxmlformats.org/officeDocument/2006/relationships/image"/><Relationship Id="rId7" Target="../media/VAGkrNDjERs.mp4" Type="http://schemas.openxmlformats.org/officeDocument/2006/relationships/video"/><Relationship Id="rId8" Target="../media/VAGkrNDjERs.mp4" Type="http://schemas.microsoft.com/office/2007/relationships/media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31.png" Type="http://schemas.openxmlformats.org/officeDocument/2006/relationships/image"/><Relationship Id="rId15" Target="../media/image32.svg" Type="http://schemas.openxmlformats.org/officeDocument/2006/relationships/image"/><Relationship Id="rId16" Target="../media/image33.png" Type="http://schemas.openxmlformats.org/officeDocument/2006/relationships/image"/><Relationship Id="rId17" Target="../media/image34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5.png" Type="http://schemas.openxmlformats.org/officeDocument/2006/relationships/image"/><Relationship Id="rId7" Target="../media/image96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31.png" Type="http://schemas.openxmlformats.org/officeDocument/2006/relationships/image"/><Relationship Id="rId15" Target="../media/image32.svg" Type="http://schemas.openxmlformats.org/officeDocument/2006/relationships/image"/><Relationship Id="rId16" Target="../media/image33.png" Type="http://schemas.openxmlformats.org/officeDocument/2006/relationships/image"/><Relationship Id="rId17" Target="../media/image34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100.jpeg" Type="http://schemas.openxmlformats.org/officeDocument/2006/relationships/image"/><Relationship Id="rId5" Target="../media/VAGkrvB7Bco.mp4" Type="http://schemas.openxmlformats.org/officeDocument/2006/relationships/video"/><Relationship Id="rId6" Target="../media/VAGkrvB7Bco.mp4" Type="http://schemas.microsoft.com/office/2007/relationships/media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101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31.png" Type="http://schemas.openxmlformats.org/officeDocument/2006/relationships/image"/><Relationship Id="rId15" Target="../media/image32.svg" Type="http://schemas.openxmlformats.org/officeDocument/2006/relationships/image"/><Relationship Id="rId16" Target="../media/image33.png" Type="http://schemas.openxmlformats.org/officeDocument/2006/relationships/image"/><Relationship Id="rId17" Target="../media/image34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3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4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5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6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7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8.jpeg" Type="http://schemas.openxmlformats.org/officeDocument/2006/relationships/image"/><Relationship Id="rId7" Target="../media/VAGkraPefQQ.mp4" Type="http://schemas.openxmlformats.org/officeDocument/2006/relationships/video"/><Relationship Id="rId8" Target="../media/VAGkraPefQQ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9.png" Type="http://schemas.openxmlformats.org/officeDocument/2006/relationships/image"/><Relationship Id="rId3" Target="../media/image1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1.png" Type="http://schemas.openxmlformats.org/officeDocument/2006/relationships/image"/><Relationship Id="rId3" Target="../media/image112.svg" Type="http://schemas.openxmlformats.org/officeDocument/2006/relationships/image"/><Relationship Id="rId4" Target="../media/image113.png" Type="http://schemas.openxmlformats.org/officeDocument/2006/relationships/image"/><Relationship Id="rId5" Target="../media/image11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98051">
            <a:off x="389325" y="5873774"/>
            <a:ext cx="3168870" cy="3358148"/>
          </a:xfrm>
          <a:custGeom>
            <a:avLst/>
            <a:gdLst/>
            <a:ahLst/>
            <a:cxnLst/>
            <a:rect r="r" b="b" t="t" l="l"/>
            <a:pathLst>
              <a:path h="3358148" w="3168870">
                <a:moveTo>
                  <a:pt x="0" y="0"/>
                </a:moveTo>
                <a:lnTo>
                  <a:pt x="3168870" y="0"/>
                </a:lnTo>
                <a:lnTo>
                  <a:pt x="3168870" y="3358147"/>
                </a:lnTo>
                <a:lnTo>
                  <a:pt x="0" y="3358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91157" y="4966905"/>
            <a:ext cx="9905685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sz="5000" i="true" spc="215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한국어 텍스트의 감정 및 의미 분석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029335" y="6708885"/>
            <a:ext cx="8229329" cy="1759013"/>
            <a:chOff x="0" y="0"/>
            <a:chExt cx="2167395" cy="4632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7395" cy="463279"/>
            </a:xfrm>
            <a:custGeom>
              <a:avLst/>
              <a:gdLst/>
              <a:ahLst/>
              <a:cxnLst/>
              <a:rect r="r" b="b" t="t" l="l"/>
              <a:pathLst>
                <a:path h="463279" w="2167395">
                  <a:moveTo>
                    <a:pt x="11289" y="0"/>
                  </a:moveTo>
                  <a:lnTo>
                    <a:pt x="2156106" y="0"/>
                  </a:lnTo>
                  <a:cubicBezTo>
                    <a:pt x="2162341" y="0"/>
                    <a:pt x="2167395" y="5054"/>
                    <a:pt x="2167395" y="11289"/>
                  </a:cubicBezTo>
                  <a:lnTo>
                    <a:pt x="2167395" y="451990"/>
                  </a:lnTo>
                  <a:cubicBezTo>
                    <a:pt x="2167395" y="458225"/>
                    <a:pt x="2162341" y="463279"/>
                    <a:pt x="2156106" y="463279"/>
                  </a:cubicBezTo>
                  <a:lnTo>
                    <a:pt x="11289" y="463279"/>
                  </a:lnTo>
                  <a:cubicBezTo>
                    <a:pt x="5054" y="463279"/>
                    <a:pt x="0" y="458225"/>
                    <a:pt x="0" y="451990"/>
                  </a:cubicBezTo>
                  <a:lnTo>
                    <a:pt x="0" y="11289"/>
                  </a:lnTo>
                  <a:cubicBezTo>
                    <a:pt x="0" y="5054"/>
                    <a:pt x="5054" y="0"/>
                    <a:pt x="11289" y="0"/>
                  </a:cubicBezTo>
                  <a:close/>
                </a:path>
              </a:pathLst>
            </a:custGeom>
            <a:solidFill>
              <a:srgbClr val="DDEFF2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71450"/>
              <a:ext cx="2167395" cy="63472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7650"/>
                </a:lnSpc>
              </a:pPr>
              <a:r>
                <a:rPr lang="en-US" sz="5000" i="true" spc="310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7조 : 경호왕자와 시녀들</a:t>
              </a:r>
            </a:p>
            <a:p>
              <a:pPr algn="ctr" marL="0" indent="0" lvl="0">
                <a:lnSpc>
                  <a:spcPts val="4437"/>
                </a:lnSpc>
                <a:spcBef>
                  <a:spcPct val="0"/>
                </a:spcBef>
              </a:pPr>
              <a:r>
                <a:rPr lang="en-US" sz="2900" i="true" spc="179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지혜미  김영혜  이선혜  곽경호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63634" y="1686049"/>
            <a:ext cx="880641" cy="676993"/>
          </a:xfrm>
          <a:custGeom>
            <a:avLst/>
            <a:gdLst/>
            <a:ahLst/>
            <a:cxnLst/>
            <a:rect r="r" b="b" t="t" l="l"/>
            <a:pathLst>
              <a:path h="676993" w="880641">
                <a:moveTo>
                  <a:pt x="0" y="0"/>
                </a:moveTo>
                <a:lnTo>
                  <a:pt x="880642" y="0"/>
                </a:lnTo>
                <a:lnTo>
                  <a:pt x="880642" y="676993"/>
                </a:lnTo>
                <a:lnTo>
                  <a:pt x="0" y="676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42756" y="1789694"/>
            <a:ext cx="1872414" cy="393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1"/>
              </a:lnSpc>
              <a:spcBef>
                <a:spcPct val="0"/>
              </a:spcBef>
            </a:pPr>
            <a:r>
              <a:rPr lang="en-US" sz="2099" spc="90">
                <a:solidFill>
                  <a:srgbClr val="3EA6BD"/>
                </a:solidFill>
                <a:latin typeface="210 다락방"/>
                <a:ea typeface="210 다락방"/>
                <a:cs typeface="210 다락방"/>
                <a:sym typeface="210 다락방"/>
              </a:rPr>
              <a:t>NLP 프로젝트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978932" y="7754892"/>
            <a:ext cx="6015263" cy="5730905"/>
          </a:xfrm>
          <a:custGeom>
            <a:avLst/>
            <a:gdLst/>
            <a:ahLst/>
            <a:cxnLst/>
            <a:rect r="r" b="b" t="t" l="l"/>
            <a:pathLst>
              <a:path h="5730905" w="6015263">
                <a:moveTo>
                  <a:pt x="0" y="0"/>
                </a:moveTo>
                <a:lnTo>
                  <a:pt x="6015264" y="0"/>
                </a:lnTo>
                <a:lnTo>
                  <a:pt x="6015264" y="5730906"/>
                </a:lnTo>
                <a:lnTo>
                  <a:pt x="0" y="5730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249714">
            <a:off x="13648030" y="-2287346"/>
            <a:ext cx="9889586" cy="7516085"/>
          </a:xfrm>
          <a:custGeom>
            <a:avLst/>
            <a:gdLst/>
            <a:ahLst/>
            <a:cxnLst/>
            <a:rect r="r" b="b" t="t" l="l"/>
            <a:pathLst>
              <a:path h="7516085" w="9889586">
                <a:moveTo>
                  <a:pt x="0" y="0"/>
                </a:moveTo>
                <a:lnTo>
                  <a:pt x="9889586" y="0"/>
                </a:lnTo>
                <a:lnTo>
                  <a:pt x="9889586" y="7516085"/>
                </a:lnTo>
                <a:lnTo>
                  <a:pt x="0" y="75160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047792" y="5110620"/>
            <a:ext cx="6089699" cy="4955543"/>
          </a:xfrm>
          <a:custGeom>
            <a:avLst/>
            <a:gdLst/>
            <a:ahLst/>
            <a:cxnLst/>
            <a:rect r="r" b="b" t="t" l="l"/>
            <a:pathLst>
              <a:path h="4955543" w="6089699">
                <a:moveTo>
                  <a:pt x="0" y="0"/>
                </a:moveTo>
                <a:lnTo>
                  <a:pt x="6089699" y="0"/>
                </a:lnTo>
                <a:lnTo>
                  <a:pt x="6089699" y="4955544"/>
                </a:lnTo>
                <a:lnTo>
                  <a:pt x="0" y="4955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491323" y="8119694"/>
            <a:ext cx="10069235" cy="3991079"/>
          </a:xfrm>
          <a:custGeom>
            <a:avLst/>
            <a:gdLst/>
            <a:ahLst/>
            <a:cxnLst/>
            <a:rect r="r" b="b" t="t" l="l"/>
            <a:pathLst>
              <a:path h="3991079" w="10069235">
                <a:moveTo>
                  <a:pt x="0" y="0"/>
                </a:moveTo>
                <a:lnTo>
                  <a:pt x="10069235" y="0"/>
                </a:lnTo>
                <a:lnTo>
                  <a:pt x="10069235" y="3991078"/>
                </a:lnTo>
                <a:lnTo>
                  <a:pt x="0" y="39910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10229885">
            <a:off x="-1854543" y="-1993274"/>
            <a:ext cx="10069235" cy="3991079"/>
          </a:xfrm>
          <a:custGeom>
            <a:avLst/>
            <a:gdLst/>
            <a:ahLst/>
            <a:cxnLst/>
            <a:rect r="r" b="b" t="t" l="l"/>
            <a:pathLst>
              <a:path h="3991079" w="10069235">
                <a:moveTo>
                  <a:pt x="0" y="0"/>
                </a:moveTo>
                <a:lnTo>
                  <a:pt x="10069235" y="0"/>
                </a:lnTo>
                <a:lnTo>
                  <a:pt x="10069235" y="3991078"/>
                </a:lnTo>
                <a:lnTo>
                  <a:pt x="0" y="39910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249742" y="2591992"/>
            <a:ext cx="17788515" cy="188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448"/>
              </a:lnSpc>
            </a:pPr>
            <a:r>
              <a:rPr lang="en-US" sz="11034" i="true" spc="-46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💗🌟 예쁜말 써야지요 🌸✨</a:t>
            </a:r>
          </a:p>
        </p:txBody>
      </p:sp>
      <p:sp>
        <p:nvSpPr>
          <p:cNvPr name="TextBox 15" id="15"/>
          <p:cNvSpPr txBox="true"/>
          <p:nvPr/>
        </p:nvSpPr>
        <p:spPr>
          <a:xfrm rot="5022610">
            <a:off x="15260145" y="167371"/>
            <a:ext cx="3132927" cy="3216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51"/>
              </a:lnSpc>
              <a:spcBef>
                <a:spcPct val="0"/>
              </a:spcBef>
            </a:pPr>
            <a:r>
              <a:rPr lang="en-US" sz="17419" i="true" spc="749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🌈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98299" y="4407212"/>
            <a:ext cx="5091402" cy="44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68"/>
              </a:lnSpc>
            </a:pPr>
            <a:r>
              <a:rPr lang="en-US" sz="2477" i="true" spc="10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예쁘게 꾸민다고 예쁜말이 아니지요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23305"/>
          <a:stretch>
            <a:fillRect/>
          </a:stretch>
        </p:blipFill>
        <p:spPr>
          <a:xfrm flipH="false" flipV="false" rot="0">
            <a:off x="2240280" y="2523191"/>
            <a:ext cx="13807440" cy="631167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39238" y="828675"/>
            <a:ext cx="5254052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웹 시연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64431" y="2601328"/>
            <a:ext cx="6148621" cy="6656972"/>
          </a:xfrm>
          <a:custGeom>
            <a:avLst/>
            <a:gdLst/>
            <a:ahLst/>
            <a:cxnLst/>
            <a:rect r="r" b="b" t="t" l="l"/>
            <a:pathLst>
              <a:path h="6656972" w="6148621">
                <a:moveTo>
                  <a:pt x="0" y="0"/>
                </a:moveTo>
                <a:lnTo>
                  <a:pt x="6148621" y="0"/>
                </a:lnTo>
                <a:lnTo>
                  <a:pt x="6148621" y="6656972"/>
                </a:lnTo>
                <a:lnTo>
                  <a:pt x="0" y="6656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916289" y="7436563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0" y="0"/>
                </a:moveTo>
                <a:lnTo>
                  <a:pt x="3606237" y="0"/>
                </a:lnTo>
                <a:lnTo>
                  <a:pt x="3606237" y="3193159"/>
                </a:lnTo>
                <a:lnTo>
                  <a:pt x="0" y="3193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true" rot="0">
            <a:off x="-245043" y="-370928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3606238" y="3193160"/>
                </a:moveTo>
                <a:lnTo>
                  <a:pt x="0" y="3193160"/>
                </a:lnTo>
                <a:lnTo>
                  <a:pt x="0" y="0"/>
                </a:lnTo>
                <a:lnTo>
                  <a:pt x="3606238" y="0"/>
                </a:lnTo>
                <a:lnTo>
                  <a:pt x="3606238" y="31931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5091966" y="958924"/>
            <a:ext cx="8104067" cy="96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4"/>
              </a:lnSpc>
            </a:pPr>
            <a:r>
              <a:rPr lang="en-US" sz="5218" i="true" spc="22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결론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81215" y="4362248"/>
            <a:ext cx="4769131" cy="263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35"/>
              </a:lnSpc>
              <a:spcBef>
                <a:spcPct val="0"/>
              </a:spcBef>
            </a:pPr>
            <a:r>
              <a:rPr lang="en-US" sz="3421" i="true" spc="147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첫 시도부터 예측 결과가 잘 나온 편이지만 여러 모델로 시도해보지 못한 것이 아쉽다.</a:t>
            </a:r>
          </a:p>
        </p:txBody>
      </p:sp>
      <p:sp>
        <p:nvSpPr>
          <p:cNvPr name="AutoShape 7" id="7"/>
          <p:cNvSpPr/>
          <p:nvPr/>
        </p:nvSpPr>
        <p:spPr>
          <a:xfrm>
            <a:off x="1729403" y="7350186"/>
            <a:ext cx="321156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6986229" y="8365118"/>
            <a:ext cx="456411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F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30221" y="768399"/>
            <a:ext cx="7794654" cy="8750201"/>
            <a:chOff x="0" y="0"/>
            <a:chExt cx="5631739" cy="63221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098" y="-6509"/>
              <a:ext cx="5646070" cy="6354188"/>
            </a:xfrm>
            <a:custGeom>
              <a:avLst/>
              <a:gdLst/>
              <a:ahLst/>
              <a:cxnLst/>
              <a:rect r="r" b="b" t="t" l="l"/>
              <a:pathLst>
                <a:path h="6354188" w="5646070">
                  <a:moveTo>
                    <a:pt x="63030" y="5760634"/>
                  </a:moveTo>
                  <a:cubicBezTo>
                    <a:pt x="63030" y="5760634"/>
                    <a:pt x="0" y="5514070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4752996" y="6965"/>
                  </a:cubicBezTo>
                  <a:cubicBezTo>
                    <a:pt x="4969745" y="16819"/>
                    <a:pt x="5174060" y="36481"/>
                    <a:pt x="5308248" y="101690"/>
                  </a:cubicBezTo>
                  <a:cubicBezTo>
                    <a:pt x="5564294" y="226120"/>
                    <a:pt x="5646069" y="459160"/>
                    <a:pt x="5640582" y="704684"/>
                  </a:cubicBezTo>
                  <a:cubicBezTo>
                    <a:pt x="5640582" y="704684"/>
                    <a:pt x="5597294" y="1013073"/>
                    <a:pt x="5604727" y="1248607"/>
                  </a:cubicBezTo>
                  <a:cubicBezTo>
                    <a:pt x="5611850" y="5502436"/>
                    <a:pt x="5619007" y="5698039"/>
                    <a:pt x="5619007" y="5698039"/>
                  </a:cubicBezTo>
                  <a:cubicBezTo>
                    <a:pt x="5602325" y="5913771"/>
                    <a:pt x="5487681" y="6124382"/>
                    <a:pt x="5290812" y="6236007"/>
                  </a:cubicBezTo>
                  <a:cubicBezTo>
                    <a:pt x="5140461" y="6321255"/>
                    <a:pt x="4942429" y="6336353"/>
                    <a:pt x="3924101" y="6325612"/>
                  </a:cubicBezTo>
                  <a:cubicBezTo>
                    <a:pt x="645952" y="6320335"/>
                    <a:pt x="384604" y="6354188"/>
                    <a:pt x="254278" y="6245030"/>
                  </a:cubicBezTo>
                  <a:cubicBezTo>
                    <a:pt x="145767" y="6154145"/>
                    <a:pt x="81795" y="5960833"/>
                    <a:pt x="63030" y="5760634"/>
                  </a:cubicBezTo>
                  <a:close/>
                </a:path>
              </a:pathLst>
            </a:custGeom>
            <a:solidFill>
              <a:srgbClr val="FAFAF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684565" y="3482442"/>
            <a:ext cx="3441417" cy="63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86"/>
              </a:lnSpc>
              <a:spcBef>
                <a:spcPct val="0"/>
              </a:spcBef>
            </a:pPr>
            <a:r>
              <a:rPr lang="en-US" sz="3520" i="true" spc="15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서론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993697" y="3198622"/>
            <a:ext cx="1409904" cy="1305924"/>
          </a:xfrm>
          <a:custGeom>
            <a:avLst/>
            <a:gdLst/>
            <a:ahLst/>
            <a:cxnLst/>
            <a:rect r="r" b="b" t="t" l="l"/>
            <a:pathLst>
              <a:path h="1305924" w="1409904">
                <a:moveTo>
                  <a:pt x="0" y="0"/>
                </a:moveTo>
                <a:lnTo>
                  <a:pt x="1409904" y="0"/>
                </a:lnTo>
                <a:lnTo>
                  <a:pt x="1409904" y="1305924"/>
                </a:lnTo>
                <a:lnTo>
                  <a:pt x="0" y="1305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93697" y="4733146"/>
            <a:ext cx="1409904" cy="1305924"/>
          </a:xfrm>
          <a:custGeom>
            <a:avLst/>
            <a:gdLst/>
            <a:ahLst/>
            <a:cxnLst/>
            <a:rect r="r" b="b" t="t" l="l"/>
            <a:pathLst>
              <a:path h="1305924" w="1409904">
                <a:moveTo>
                  <a:pt x="0" y="0"/>
                </a:moveTo>
                <a:lnTo>
                  <a:pt x="1409904" y="0"/>
                </a:lnTo>
                <a:lnTo>
                  <a:pt x="1409904" y="1305924"/>
                </a:lnTo>
                <a:lnTo>
                  <a:pt x="0" y="1305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55577" y="3346850"/>
            <a:ext cx="886144" cy="1083968"/>
          </a:xfrm>
          <a:custGeom>
            <a:avLst/>
            <a:gdLst/>
            <a:ahLst/>
            <a:cxnLst/>
            <a:rect r="r" b="b" t="t" l="l"/>
            <a:pathLst>
              <a:path h="1083968" w="886144">
                <a:moveTo>
                  <a:pt x="0" y="0"/>
                </a:moveTo>
                <a:lnTo>
                  <a:pt x="886144" y="0"/>
                </a:lnTo>
                <a:lnTo>
                  <a:pt x="886144" y="1083968"/>
                </a:lnTo>
                <a:lnTo>
                  <a:pt x="0" y="1083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93697" y="7863538"/>
            <a:ext cx="1409904" cy="1305924"/>
          </a:xfrm>
          <a:custGeom>
            <a:avLst/>
            <a:gdLst/>
            <a:ahLst/>
            <a:cxnLst/>
            <a:rect r="r" b="b" t="t" l="l"/>
            <a:pathLst>
              <a:path h="1305924" w="1409904">
                <a:moveTo>
                  <a:pt x="0" y="0"/>
                </a:moveTo>
                <a:lnTo>
                  <a:pt x="1409904" y="0"/>
                </a:lnTo>
                <a:lnTo>
                  <a:pt x="1409904" y="1305924"/>
                </a:lnTo>
                <a:lnTo>
                  <a:pt x="0" y="1305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67621" y="5056355"/>
            <a:ext cx="1062057" cy="1048782"/>
          </a:xfrm>
          <a:custGeom>
            <a:avLst/>
            <a:gdLst/>
            <a:ahLst/>
            <a:cxnLst/>
            <a:rect r="r" b="b" t="t" l="l"/>
            <a:pathLst>
              <a:path h="1048782" w="1062057">
                <a:moveTo>
                  <a:pt x="0" y="0"/>
                </a:moveTo>
                <a:lnTo>
                  <a:pt x="1062057" y="0"/>
                </a:lnTo>
                <a:lnTo>
                  <a:pt x="1062057" y="1048782"/>
                </a:lnTo>
                <a:lnTo>
                  <a:pt x="0" y="1048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83949" y="8071946"/>
            <a:ext cx="955874" cy="975381"/>
          </a:xfrm>
          <a:custGeom>
            <a:avLst/>
            <a:gdLst/>
            <a:ahLst/>
            <a:cxnLst/>
            <a:rect r="r" b="b" t="t" l="l"/>
            <a:pathLst>
              <a:path h="975381" w="955874">
                <a:moveTo>
                  <a:pt x="0" y="0"/>
                </a:moveTo>
                <a:lnTo>
                  <a:pt x="955873" y="0"/>
                </a:lnTo>
                <a:lnTo>
                  <a:pt x="955873" y="975381"/>
                </a:lnTo>
                <a:lnTo>
                  <a:pt x="0" y="975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49714">
            <a:off x="13648030" y="-2287346"/>
            <a:ext cx="9889586" cy="7516085"/>
          </a:xfrm>
          <a:custGeom>
            <a:avLst/>
            <a:gdLst/>
            <a:ahLst/>
            <a:cxnLst/>
            <a:rect r="r" b="b" t="t" l="l"/>
            <a:pathLst>
              <a:path h="7516085" w="9889586">
                <a:moveTo>
                  <a:pt x="0" y="0"/>
                </a:moveTo>
                <a:lnTo>
                  <a:pt x="9889586" y="0"/>
                </a:lnTo>
                <a:lnTo>
                  <a:pt x="9889586" y="7516085"/>
                </a:lnTo>
                <a:lnTo>
                  <a:pt x="0" y="75160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true" flipV="false" rot="0">
            <a:off x="11205305" y="1470696"/>
            <a:ext cx="5201518" cy="5239624"/>
          </a:xfrm>
          <a:custGeom>
            <a:avLst/>
            <a:gdLst/>
            <a:ahLst/>
            <a:cxnLst/>
            <a:rect r="r" b="b" t="t" l="l"/>
            <a:pathLst>
              <a:path h="5239624" w="5201518">
                <a:moveTo>
                  <a:pt x="5201518" y="0"/>
                </a:moveTo>
                <a:lnTo>
                  <a:pt x="0" y="0"/>
                </a:lnTo>
                <a:lnTo>
                  <a:pt x="0" y="5239624"/>
                </a:lnTo>
                <a:lnTo>
                  <a:pt x="5201518" y="5239624"/>
                </a:lnTo>
                <a:lnTo>
                  <a:pt x="520151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39131" y="969391"/>
            <a:ext cx="5132285" cy="10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7"/>
              </a:lnSpc>
              <a:spcBef>
                <a:spcPct val="0"/>
              </a:spcBef>
            </a:pPr>
            <a:r>
              <a:rPr lang="en-US" sz="5900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감정 분석 모델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84565" y="5016966"/>
            <a:ext cx="4566234" cy="63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86"/>
              </a:lnSpc>
              <a:spcBef>
                <a:spcPct val="0"/>
              </a:spcBef>
            </a:pPr>
            <a:r>
              <a:rPr lang="en-US" sz="3520" i="true" spc="15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전처리 과정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84565" y="8190495"/>
            <a:ext cx="4930650" cy="63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86"/>
              </a:lnSpc>
              <a:spcBef>
                <a:spcPct val="0"/>
              </a:spcBef>
            </a:pPr>
            <a:r>
              <a:rPr lang="en-US" sz="3520" i="true" spc="15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결론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211189" y="7711728"/>
            <a:ext cx="10069235" cy="3991079"/>
          </a:xfrm>
          <a:custGeom>
            <a:avLst/>
            <a:gdLst/>
            <a:ahLst/>
            <a:cxnLst/>
            <a:rect r="r" b="b" t="t" l="l"/>
            <a:pathLst>
              <a:path h="3991079" w="10069235">
                <a:moveTo>
                  <a:pt x="0" y="0"/>
                </a:moveTo>
                <a:lnTo>
                  <a:pt x="10069235" y="0"/>
                </a:lnTo>
                <a:lnTo>
                  <a:pt x="10069235" y="3991078"/>
                </a:lnTo>
                <a:lnTo>
                  <a:pt x="0" y="39910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1522046" y="5870889"/>
            <a:ext cx="6479400" cy="4064351"/>
          </a:xfrm>
          <a:custGeom>
            <a:avLst/>
            <a:gdLst/>
            <a:ahLst/>
            <a:cxnLst/>
            <a:rect r="r" b="b" t="t" l="l"/>
            <a:pathLst>
              <a:path h="4064351" w="6479400">
                <a:moveTo>
                  <a:pt x="0" y="0"/>
                </a:moveTo>
                <a:lnTo>
                  <a:pt x="6479399" y="0"/>
                </a:lnTo>
                <a:lnTo>
                  <a:pt x="6479399" y="4064351"/>
                </a:lnTo>
                <a:lnTo>
                  <a:pt x="0" y="40643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993697" y="6333737"/>
            <a:ext cx="1409904" cy="1305924"/>
          </a:xfrm>
          <a:custGeom>
            <a:avLst/>
            <a:gdLst/>
            <a:ahLst/>
            <a:cxnLst/>
            <a:rect r="r" b="b" t="t" l="l"/>
            <a:pathLst>
              <a:path h="1305924" w="1409904">
                <a:moveTo>
                  <a:pt x="0" y="0"/>
                </a:moveTo>
                <a:lnTo>
                  <a:pt x="1409904" y="0"/>
                </a:lnTo>
                <a:lnTo>
                  <a:pt x="1409904" y="1305924"/>
                </a:lnTo>
                <a:lnTo>
                  <a:pt x="0" y="1305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167621" y="6656947"/>
            <a:ext cx="1062057" cy="1048782"/>
          </a:xfrm>
          <a:custGeom>
            <a:avLst/>
            <a:gdLst/>
            <a:ahLst/>
            <a:cxnLst/>
            <a:rect r="r" b="b" t="t" l="l"/>
            <a:pathLst>
              <a:path h="1048782" w="1062057">
                <a:moveTo>
                  <a:pt x="0" y="0"/>
                </a:moveTo>
                <a:lnTo>
                  <a:pt x="1062057" y="0"/>
                </a:lnTo>
                <a:lnTo>
                  <a:pt x="1062057" y="1048781"/>
                </a:lnTo>
                <a:lnTo>
                  <a:pt x="0" y="104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684565" y="6617557"/>
            <a:ext cx="4566234" cy="63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86"/>
              </a:lnSpc>
              <a:spcBef>
                <a:spcPct val="0"/>
              </a:spcBef>
            </a:pPr>
            <a:r>
              <a:rPr lang="en-US" sz="3520" spc="15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분석 결과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52091" y="2145384"/>
            <a:ext cx="1750913" cy="61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7"/>
              </a:lnSpc>
              <a:spcBef>
                <a:spcPct val="0"/>
              </a:spcBef>
            </a:pPr>
            <a:r>
              <a:rPr lang="en-US" sz="3318" i="true" spc="142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-</a:t>
            </a:r>
            <a:r>
              <a:rPr lang="en-US" sz="3318" i="true" spc="142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김영혜-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422471" y="3418711"/>
            <a:ext cx="2821300" cy="658765"/>
            <a:chOff x="0" y="0"/>
            <a:chExt cx="743059" cy="1735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3059" cy="173502"/>
            </a:xfrm>
            <a:custGeom>
              <a:avLst/>
              <a:gdLst/>
              <a:ahLst/>
              <a:cxnLst/>
              <a:rect r="r" b="b" t="t" l="l"/>
              <a:pathLst>
                <a:path h="173502" w="743059">
                  <a:moveTo>
                    <a:pt x="86751" y="0"/>
                  </a:moveTo>
                  <a:lnTo>
                    <a:pt x="656308" y="0"/>
                  </a:lnTo>
                  <a:cubicBezTo>
                    <a:pt x="679315" y="0"/>
                    <a:pt x="701381" y="9140"/>
                    <a:pt x="717650" y="25409"/>
                  </a:cubicBezTo>
                  <a:cubicBezTo>
                    <a:pt x="733919" y="41678"/>
                    <a:pt x="743059" y="63743"/>
                    <a:pt x="743059" y="86751"/>
                  </a:cubicBezTo>
                  <a:lnTo>
                    <a:pt x="743059" y="86751"/>
                  </a:lnTo>
                  <a:cubicBezTo>
                    <a:pt x="743059" y="109759"/>
                    <a:pt x="733919" y="131824"/>
                    <a:pt x="717650" y="148093"/>
                  </a:cubicBezTo>
                  <a:cubicBezTo>
                    <a:pt x="701381" y="164362"/>
                    <a:pt x="679315" y="173502"/>
                    <a:pt x="656308" y="173502"/>
                  </a:cubicBezTo>
                  <a:lnTo>
                    <a:pt x="86751" y="173502"/>
                  </a:lnTo>
                  <a:cubicBezTo>
                    <a:pt x="63743" y="173502"/>
                    <a:pt x="41678" y="164362"/>
                    <a:pt x="25409" y="148093"/>
                  </a:cubicBezTo>
                  <a:cubicBezTo>
                    <a:pt x="9140" y="131824"/>
                    <a:pt x="0" y="109759"/>
                    <a:pt x="0" y="86751"/>
                  </a:cubicBezTo>
                  <a:lnTo>
                    <a:pt x="0" y="86751"/>
                  </a:lnTo>
                  <a:cubicBezTo>
                    <a:pt x="0" y="63743"/>
                    <a:pt x="9140" y="41678"/>
                    <a:pt x="25409" y="25409"/>
                  </a:cubicBezTo>
                  <a:cubicBezTo>
                    <a:pt x="41678" y="9140"/>
                    <a:pt x="63743" y="0"/>
                    <a:pt x="86751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743059" cy="268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59"/>
                </a:lnSpc>
                <a:spcBef>
                  <a:spcPct val="0"/>
                </a:spcBef>
              </a:pPr>
              <a:r>
                <a:rPr lang="en-US" sz="2718" i="true" spc="116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데이터셋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1934" y="4814117"/>
            <a:ext cx="2821300" cy="658765"/>
            <a:chOff x="0" y="0"/>
            <a:chExt cx="743059" cy="173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3059" cy="173502"/>
            </a:xfrm>
            <a:custGeom>
              <a:avLst/>
              <a:gdLst/>
              <a:ahLst/>
              <a:cxnLst/>
              <a:rect r="r" b="b" t="t" l="l"/>
              <a:pathLst>
                <a:path h="173502" w="743059">
                  <a:moveTo>
                    <a:pt x="86751" y="0"/>
                  </a:moveTo>
                  <a:lnTo>
                    <a:pt x="656308" y="0"/>
                  </a:lnTo>
                  <a:cubicBezTo>
                    <a:pt x="679315" y="0"/>
                    <a:pt x="701381" y="9140"/>
                    <a:pt x="717650" y="25409"/>
                  </a:cubicBezTo>
                  <a:cubicBezTo>
                    <a:pt x="733919" y="41678"/>
                    <a:pt x="743059" y="63743"/>
                    <a:pt x="743059" y="86751"/>
                  </a:cubicBezTo>
                  <a:lnTo>
                    <a:pt x="743059" y="86751"/>
                  </a:lnTo>
                  <a:cubicBezTo>
                    <a:pt x="743059" y="109759"/>
                    <a:pt x="733919" y="131824"/>
                    <a:pt x="717650" y="148093"/>
                  </a:cubicBezTo>
                  <a:cubicBezTo>
                    <a:pt x="701381" y="164362"/>
                    <a:pt x="679315" y="173502"/>
                    <a:pt x="656308" y="173502"/>
                  </a:cubicBezTo>
                  <a:lnTo>
                    <a:pt x="86751" y="173502"/>
                  </a:lnTo>
                  <a:cubicBezTo>
                    <a:pt x="63743" y="173502"/>
                    <a:pt x="41678" y="164362"/>
                    <a:pt x="25409" y="148093"/>
                  </a:cubicBezTo>
                  <a:cubicBezTo>
                    <a:pt x="9140" y="131824"/>
                    <a:pt x="0" y="109759"/>
                    <a:pt x="0" y="86751"/>
                  </a:cubicBezTo>
                  <a:lnTo>
                    <a:pt x="0" y="86751"/>
                  </a:lnTo>
                  <a:cubicBezTo>
                    <a:pt x="0" y="63743"/>
                    <a:pt x="9140" y="41678"/>
                    <a:pt x="25409" y="25409"/>
                  </a:cubicBezTo>
                  <a:cubicBezTo>
                    <a:pt x="41678" y="9140"/>
                    <a:pt x="63743" y="0"/>
                    <a:pt x="86751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743059" cy="268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59"/>
                </a:lnSpc>
                <a:spcBef>
                  <a:spcPct val="0"/>
                </a:spcBef>
              </a:pPr>
              <a:r>
                <a:rPr lang="en-US" sz="2718" i="true" spc="116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감정 분류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020919" y="4814117"/>
            <a:ext cx="7567567" cy="5002290"/>
          </a:xfrm>
          <a:custGeom>
            <a:avLst/>
            <a:gdLst/>
            <a:ahLst/>
            <a:cxnLst/>
            <a:rect r="r" b="b" t="t" l="l"/>
            <a:pathLst>
              <a:path h="5002290" w="7567567">
                <a:moveTo>
                  <a:pt x="0" y="0"/>
                </a:moveTo>
                <a:lnTo>
                  <a:pt x="7567567" y="0"/>
                </a:lnTo>
                <a:lnTo>
                  <a:pt x="7567567" y="5002290"/>
                </a:lnTo>
                <a:lnTo>
                  <a:pt x="0" y="50022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71246" y="2757031"/>
            <a:ext cx="1938336" cy="661681"/>
          </a:xfrm>
          <a:custGeom>
            <a:avLst/>
            <a:gdLst/>
            <a:ahLst/>
            <a:cxnLst/>
            <a:rect r="r" b="b" t="t" l="l"/>
            <a:pathLst>
              <a:path h="661681" w="1938336">
                <a:moveTo>
                  <a:pt x="0" y="0"/>
                </a:moveTo>
                <a:lnTo>
                  <a:pt x="1938336" y="0"/>
                </a:lnTo>
                <a:lnTo>
                  <a:pt x="1938336" y="661680"/>
                </a:lnTo>
                <a:lnTo>
                  <a:pt x="0" y="6616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05831" y="2034839"/>
            <a:ext cx="6731877" cy="2637322"/>
          </a:xfrm>
          <a:custGeom>
            <a:avLst/>
            <a:gdLst/>
            <a:ahLst/>
            <a:cxnLst/>
            <a:rect r="r" b="b" t="t" l="l"/>
            <a:pathLst>
              <a:path h="2637322" w="6731877">
                <a:moveTo>
                  <a:pt x="0" y="0"/>
                </a:moveTo>
                <a:lnTo>
                  <a:pt x="6731877" y="0"/>
                </a:lnTo>
                <a:lnTo>
                  <a:pt x="6731877" y="2637322"/>
                </a:lnTo>
                <a:lnTo>
                  <a:pt x="0" y="26373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39238" y="828675"/>
            <a:ext cx="5254052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감정 분석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74925" y="4547638"/>
            <a:ext cx="1361482" cy="1379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3"/>
              </a:lnSpc>
              <a:spcBef>
                <a:spcPct val="0"/>
              </a:spcBef>
            </a:pPr>
            <a:r>
              <a:rPr lang="en-US" sz="7570" i="true" spc="325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74925" y="6394959"/>
            <a:ext cx="1373851" cy="138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88"/>
              </a:lnSpc>
              <a:spcBef>
                <a:spcPct val="0"/>
              </a:spcBef>
            </a:pPr>
            <a:r>
              <a:rPr lang="en-US" sz="7639" i="true" spc="328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62557" y="8238368"/>
            <a:ext cx="1367130" cy="1389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30"/>
              </a:lnSpc>
              <a:spcBef>
                <a:spcPct val="0"/>
              </a:spcBef>
            </a:pPr>
            <a:r>
              <a:rPr lang="en-US" sz="7601" i="true" spc="32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😡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83538" y="8120450"/>
            <a:ext cx="1044656" cy="106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7"/>
              </a:lnSpc>
              <a:spcBef>
                <a:spcPct val="0"/>
              </a:spcBef>
            </a:pPr>
            <a:r>
              <a:rPr lang="en-US" sz="5809" i="true" spc="249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13025" y="8116952"/>
            <a:ext cx="1048989" cy="107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4"/>
              </a:lnSpc>
              <a:spcBef>
                <a:spcPct val="0"/>
              </a:spcBef>
            </a:pPr>
            <a:r>
              <a:rPr lang="en-US" sz="5832" i="true" spc="25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747553" y="8120450"/>
            <a:ext cx="1040610" cy="1059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3"/>
              </a:lnSpc>
              <a:spcBef>
                <a:spcPct val="0"/>
              </a:spcBef>
            </a:pPr>
            <a:r>
              <a:rPr lang="en-US" sz="5786" i="true" spc="248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😡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48776" y="4690513"/>
            <a:ext cx="3724672" cy="102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안정감정: 행복, 중립 등 </a:t>
            </a:r>
          </a:p>
          <a:p>
            <a:pPr algn="l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(예: 긍정, 평온, 기쁨)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48776" y="6537834"/>
            <a:ext cx="4631333" cy="102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불</a:t>
            </a:r>
            <a:r>
              <a:rPr lang="en-US" sz="2700" i="true" spc="11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안감정: 슬픔, 공포, 놀람 등 </a:t>
            </a:r>
          </a:p>
          <a:p>
            <a:pPr algn="l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(예: 우울, 긴장, 당황)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648776" y="8443474"/>
            <a:ext cx="3951982" cy="102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위험</a:t>
            </a:r>
            <a:r>
              <a:rPr lang="en-US" sz="2700" i="true" spc="11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감정: 분노, 혐오 등 </a:t>
            </a:r>
          </a:p>
          <a:p>
            <a:pPr algn="l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(예: 공격성, 폭력적 언어)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71246" y="3447485"/>
            <a:ext cx="7405985" cy="50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한국어 </a:t>
            </a:r>
            <a:r>
              <a:rPr lang="en-US" sz="2700" i="true" spc="11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감정 정보가 포함된 단발성 대화 데이터셋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444678"/>
            <a:ext cx="12401037" cy="7549132"/>
          </a:xfrm>
          <a:custGeom>
            <a:avLst/>
            <a:gdLst/>
            <a:ahLst/>
            <a:cxnLst/>
            <a:rect r="r" b="b" t="t" l="l"/>
            <a:pathLst>
              <a:path h="7549132" w="12401037">
                <a:moveTo>
                  <a:pt x="0" y="0"/>
                </a:moveTo>
                <a:lnTo>
                  <a:pt x="12401037" y="0"/>
                </a:lnTo>
                <a:lnTo>
                  <a:pt x="12401037" y="7549131"/>
                </a:lnTo>
                <a:lnTo>
                  <a:pt x="0" y="75491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7766" y="2923043"/>
            <a:ext cx="1163039" cy="837388"/>
          </a:xfrm>
          <a:custGeom>
            <a:avLst/>
            <a:gdLst/>
            <a:ahLst/>
            <a:cxnLst/>
            <a:rect r="r" b="b" t="t" l="l"/>
            <a:pathLst>
              <a:path h="837388" w="1163039">
                <a:moveTo>
                  <a:pt x="0" y="0"/>
                </a:moveTo>
                <a:lnTo>
                  <a:pt x="1163039" y="0"/>
                </a:lnTo>
                <a:lnTo>
                  <a:pt x="1163039" y="837388"/>
                </a:lnTo>
                <a:lnTo>
                  <a:pt x="0" y="8373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7766" y="4376588"/>
            <a:ext cx="1163039" cy="837388"/>
          </a:xfrm>
          <a:custGeom>
            <a:avLst/>
            <a:gdLst/>
            <a:ahLst/>
            <a:cxnLst/>
            <a:rect r="r" b="b" t="t" l="l"/>
            <a:pathLst>
              <a:path h="837388" w="1163039">
                <a:moveTo>
                  <a:pt x="0" y="0"/>
                </a:moveTo>
                <a:lnTo>
                  <a:pt x="1163039" y="0"/>
                </a:lnTo>
                <a:lnTo>
                  <a:pt x="1163039" y="837388"/>
                </a:lnTo>
                <a:lnTo>
                  <a:pt x="0" y="8373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7766" y="5826102"/>
            <a:ext cx="1163039" cy="837388"/>
          </a:xfrm>
          <a:custGeom>
            <a:avLst/>
            <a:gdLst/>
            <a:ahLst/>
            <a:cxnLst/>
            <a:rect r="r" b="b" t="t" l="l"/>
            <a:pathLst>
              <a:path h="837388" w="1163039">
                <a:moveTo>
                  <a:pt x="0" y="0"/>
                </a:moveTo>
                <a:lnTo>
                  <a:pt x="1163039" y="0"/>
                </a:lnTo>
                <a:lnTo>
                  <a:pt x="1163039" y="837388"/>
                </a:lnTo>
                <a:lnTo>
                  <a:pt x="0" y="8373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7766" y="7325197"/>
            <a:ext cx="1163039" cy="837388"/>
          </a:xfrm>
          <a:custGeom>
            <a:avLst/>
            <a:gdLst/>
            <a:ahLst/>
            <a:cxnLst/>
            <a:rect r="r" b="b" t="t" l="l"/>
            <a:pathLst>
              <a:path h="837388" w="1163039">
                <a:moveTo>
                  <a:pt x="0" y="0"/>
                </a:moveTo>
                <a:lnTo>
                  <a:pt x="1163039" y="0"/>
                </a:lnTo>
                <a:lnTo>
                  <a:pt x="1163039" y="837389"/>
                </a:lnTo>
                <a:lnTo>
                  <a:pt x="0" y="8373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7766" y="8824293"/>
            <a:ext cx="1163039" cy="837388"/>
          </a:xfrm>
          <a:custGeom>
            <a:avLst/>
            <a:gdLst/>
            <a:ahLst/>
            <a:cxnLst/>
            <a:rect r="r" b="b" t="t" l="l"/>
            <a:pathLst>
              <a:path h="837388" w="1163039">
                <a:moveTo>
                  <a:pt x="0" y="0"/>
                </a:moveTo>
                <a:lnTo>
                  <a:pt x="1163039" y="0"/>
                </a:lnTo>
                <a:lnTo>
                  <a:pt x="1163039" y="837389"/>
                </a:lnTo>
                <a:lnTo>
                  <a:pt x="0" y="8373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39238" y="828675"/>
            <a:ext cx="5254052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전처리 과정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460277" y="4620817"/>
            <a:ext cx="8494950" cy="4502323"/>
          </a:xfrm>
          <a:custGeom>
            <a:avLst/>
            <a:gdLst/>
            <a:ahLst/>
            <a:cxnLst/>
            <a:rect r="r" b="b" t="t" l="l"/>
            <a:pathLst>
              <a:path h="4502323" w="8494950">
                <a:moveTo>
                  <a:pt x="0" y="0"/>
                </a:moveTo>
                <a:lnTo>
                  <a:pt x="8494950" y="0"/>
                </a:lnTo>
                <a:lnTo>
                  <a:pt x="8494950" y="4502323"/>
                </a:lnTo>
                <a:lnTo>
                  <a:pt x="0" y="4502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444678"/>
            <a:ext cx="12401614" cy="1596708"/>
          </a:xfrm>
          <a:custGeom>
            <a:avLst/>
            <a:gdLst/>
            <a:ahLst/>
            <a:cxnLst/>
            <a:rect r="r" b="b" t="t" l="l"/>
            <a:pathLst>
              <a:path h="1596708" w="12401614">
                <a:moveTo>
                  <a:pt x="0" y="0"/>
                </a:moveTo>
                <a:lnTo>
                  <a:pt x="12401614" y="0"/>
                </a:lnTo>
                <a:lnTo>
                  <a:pt x="12401614" y="1596708"/>
                </a:lnTo>
                <a:lnTo>
                  <a:pt x="0" y="15967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7766" y="2923043"/>
            <a:ext cx="1163039" cy="837388"/>
          </a:xfrm>
          <a:custGeom>
            <a:avLst/>
            <a:gdLst/>
            <a:ahLst/>
            <a:cxnLst/>
            <a:rect r="r" b="b" t="t" l="l"/>
            <a:pathLst>
              <a:path h="837388" w="1163039">
                <a:moveTo>
                  <a:pt x="0" y="0"/>
                </a:moveTo>
                <a:lnTo>
                  <a:pt x="1163039" y="0"/>
                </a:lnTo>
                <a:lnTo>
                  <a:pt x="1163039" y="837388"/>
                </a:lnTo>
                <a:lnTo>
                  <a:pt x="0" y="8373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60277" y="9266015"/>
            <a:ext cx="8917394" cy="824859"/>
          </a:xfrm>
          <a:custGeom>
            <a:avLst/>
            <a:gdLst/>
            <a:ahLst/>
            <a:cxnLst/>
            <a:rect r="r" b="b" t="t" l="l"/>
            <a:pathLst>
              <a:path h="824859" w="8917394">
                <a:moveTo>
                  <a:pt x="0" y="0"/>
                </a:moveTo>
                <a:lnTo>
                  <a:pt x="8917394" y="0"/>
                </a:lnTo>
                <a:lnTo>
                  <a:pt x="8917394" y="824859"/>
                </a:lnTo>
                <a:lnTo>
                  <a:pt x="0" y="824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39238" y="828675"/>
            <a:ext cx="5254052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전처리 과정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60277" y="3878133"/>
            <a:ext cx="11259921" cy="59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7"/>
              </a:lnSpc>
              <a:spcBef>
                <a:spcPct val="0"/>
              </a:spcBef>
            </a:pPr>
            <a:r>
              <a:rPr lang="en-US" sz="3207" i="true" spc="137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감정표현에 중요: ㅠㅠ, ㅜㅜ, ㅎㅎ, ㅋㅋ, ...(말흐림), !, ?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67766" y="2923043"/>
            <a:ext cx="1163039" cy="837388"/>
          </a:xfrm>
          <a:custGeom>
            <a:avLst/>
            <a:gdLst/>
            <a:ahLst/>
            <a:cxnLst/>
            <a:rect r="r" b="b" t="t" l="l"/>
            <a:pathLst>
              <a:path h="837388" w="1163039">
                <a:moveTo>
                  <a:pt x="0" y="0"/>
                </a:moveTo>
                <a:lnTo>
                  <a:pt x="1163039" y="0"/>
                </a:lnTo>
                <a:lnTo>
                  <a:pt x="1163039" y="837388"/>
                </a:lnTo>
                <a:lnTo>
                  <a:pt x="0" y="837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9238" y="2444678"/>
            <a:ext cx="12391076" cy="3128747"/>
          </a:xfrm>
          <a:custGeom>
            <a:avLst/>
            <a:gdLst/>
            <a:ahLst/>
            <a:cxnLst/>
            <a:rect r="r" b="b" t="t" l="l"/>
            <a:pathLst>
              <a:path h="3128747" w="12391076">
                <a:moveTo>
                  <a:pt x="0" y="0"/>
                </a:moveTo>
                <a:lnTo>
                  <a:pt x="12391076" y="0"/>
                </a:lnTo>
                <a:lnTo>
                  <a:pt x="12391076" y="3128747"/>
                </a:lnTo>
                <a:lnTo>
                  <a:pt x="0" y="31287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7766" y="2923043"/>
            <a:ext cx="1163039" cy="837388"/>
          </a:xfrm>
          <a:custGeom>
            <a:avLst/>
            <a:gdLst/>
            <a:ahLst/>
            <a:cxnLst/>
            <a:rect r="r" b="b" t="t" l="l"/>
            <a:pathLst>
              <a:path h="837388" w="1163039">
                <a:moveTo>
                  <a:pt x="0" y="0"/>
                </a:moveTo>
                <a:lnTo>
                  <a:pt x="1163039" y="0"/>
                </a:lnTo>
                <a:lnTo>
                  <a:pt x="1163039" y="837388"/>
                </a:lnTo>
                <a:lnTo>
                  <a:pt x="0" y="837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7766" y="4376588"/>
            <a:ext cx="1163039" cy="837388"/>
          </a:xfrm>
          <a:custGeom>
            <a:avLst/>
            <a:gdLst/>
            <a:ahLst/>
            <a:cxnLst/>
            <a:rect r="r" b="b" t="t" l="l"/>
            <a:pathLst>
              <a:path h="837388" w="1163039">
                <a:moveTo>
                  <a:pt x="0" y="0"/>
                </a:moveTo>
                <a:lnTo>
                  <a:pt x="1163039" y="0"/>
                </a:lnTo>
                <a:lnTo>
                  <a:pt x="1163039" y="837388"/>
                </a:lnTo>
                <a:lnTo>
                  <a:pt x="0" y="837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39975" y="5446169"/>
            <a:ext cx="10990338" cy="4437349"/>
          </a:xfrm>
          <a:custGeom>
            <a:avLst/>
            <a:gdLst/>
            <a:ahLst/>
            <a:cxnLst/>
            <a:rect r="r" b="b" t="t" l="l"/>
            <a:pathLst>
              <a:path h="4437349" w="10990338">
                <a:moveTo>
                  <a:pt x="0" y="0"/>
                </a:moveTo>
                <a:lnTo>
                  <a:pt x="10990339" y="0"/>
                </a:lnTo>
                <a:lnTo>
                  <a:pt x="10990339" y="4437349"/>
                </a:lnTo>
                <a:lnTo>
                  <a:pt x="0" y="44373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9238" y="828675"/>
            <a:ext cx="5254052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전처리 과정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67766" y="2923043"/>
            <a:ext cx="1163039" cy="837388"/>
          </a:xfrm>
          <a:custGeom>
            <a:avLst/>
            <a:gdLst/>
            <a:ahLst/>
            <a:cxnLst/>
            <a:rect r="r" b="b" t="t" l="l"/>
            <a:pathLst>
              <a:path h="837388" w="1163039">
                <a:moveTo>
                  <a:pt x="0" y="0"/>
                </a:moveTo>
                <a:lnTo>
                  <a:pt x="1163039" y="0"/>
                </a:lnTo>
                <a:lnTo>
                  <a:pt x="1163039" y="837388"/>
                </a:lnTo>
                <a:lnTo>
                  <a:pt x="0" y="837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3839" y="5778182"/>
            <a:ext cx="7355354" cy="3999474"/>
          </a:xfrm>
          <a:custGeom>
            <a:avLst/>
            <a:gdLst/>
            <a:ahLst/>
            <a:cxnLst/>
            <a:rect r="r" b="b" t="t" l="l"/>
            <a:pathLst>
              <a:path h="3999474" w="7355354">
                <a:moveTo>
                  <a:pt x="0" y="0"/>
                </a:moveTo>
                <a:lnTo>
                  <a:pt x="7355354" y="0"/>
                </a:lnTo>
                <a:lnTo>
                  <a:pt x="7355354" y="3999473"/>
                </a:lnTo>
                <a:lnTo>
                  <a:pt x="0" y="39994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457519"/>
            <a:ext cx="12401614" cy="3115905"/>
          </a:xfrm>
          <a:custGeom>
            <a:avLst/>
            <a:gdLst/>
            <a:ahLst/>
            <a:cxnLst/>
            <a:rect r="r" b="b" t="t" l="l"/>
            <a:pathLst>
              <a:path h="3115905" w="12401614">
                <a:moveTo>
                  <a:pt x="0" y="0"/>
                </a:moveTo>
                <a:lnTo>
                  <a:pt x="12401614" y="0"/>
                </a:lnTo>
                <a:lnTo>
                  <a:pt x="12401614" y="3115906"/>
                </a:lnTo>
                <a:lnTo>
                  <a:pt x="0" y="31159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7766" y="2923043"/>
            <a:ext cx="1163039" cy="837388"/>
          </a:xfrm>
          <a:custGeom>
            <a:avLst/>
            <a:gdLst/>
            <a:ahLst/>
            <a:cxnLst/>
            <a:rect r="r" b="b" t="t" l="l"/>
            <a:pathLst>
              <a:path h="837388" w="1163039">
                <a:moveTo>
                  <a:pt x="0" y="0"/>
                </a:moveTo>
                <a:lnTo>
                  <a:pt x="1163039" y="0"/>
                </a:lnTo>
                <a:lnTo>
                  <a:pt x="1163039" y="837388"/>
                </a:lnTo>
                <a:lnTo>
                  <a:pt x="0" y="837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7766" y="4376588"/>
            <a:ext cx="1163039" cy="837388"/>
          </a:xfrm>
          <a:custGeom>
            <a:avLst/>
            <a:gdLst/>
            <a:ahLst/>
            <a:cxnLst/>
            <a:rect r="r" b="b" t="t" l="l"/>
            <a:pathLst>
              <a:path h="837388" w="1163039">
                <a:moveTo>
                  <a:pt x="0" y="0"/>
                </a:moveTo>
                <a:lnTo>
                  <a:pt x="1163039" y="0"/>
                </a:lnTo>
                <a:lnTo>
                  <a:pt x="1163039" y="837388"/>
                </a:lnTo>
                <a:lnTo>
                  <a:pt x="0" y="837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19974" y="5311168"/>
            <a:ext cx="9486232" cy="4695685"/>
          </a:xfrm>
          <a:custGeom>
            <a:avLst/>
            <a:gdLst/>
            <a:ahLst/>
            <a:cxnLst/>
            <a:rect r="r" b="b" t="t" l="l"/>
            <a:pathLst>
              <a:path h="4695685" w="9486232">
                <a:moveTo>
                  <a:pt x="0" y="0"/>
                </a:moveTo>
                <a:lnTo>
                  <a:pt x="9486232" y="0"/>
                </a:lnTo>
                <a:lnTo>
                  <a:pt x="9486232" y="4695684"/>
                </a:lnTo>
                <a:lnTo>
                  <a:pt x="0" y="46956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77032" y="5718664"/>
            <a:ext cx="7334791" cy="3190634"/>
          </a:xfrm>
          <a:custGeom>
            <a:avLst/>
            <a:gdLst/>
            <a:ahLst/>
            <a:cxnLst/>
            <a:rect r="r" b="b" t="t" l="l"/>
            <a:pathLst>
              <a:path h="3190634" w="7334791">
                <a:moveTo>
                  <a:pt x="0" y="0"/>
                </a:moveTo>
                <a:lnTo>
                  <a:pt x="7334791" y="0"/>
                </a:lnTo>
                <a:lnTo>
                  <a:pt x="7334791" y="3190634"/>
                </a:lnTo>
                <a:lnTo>
                  <a:pt x="0" y="31906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39238" y="828675"/>
            <a:ext cx="5254052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전처리 과정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703478" y="5718664"/>
            <a:ext cx="1888038" cy="615708"/>
            <a:chOff x="0" y="0"/>
            <a:chExt cx="497261" cy="1621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7261" cy="162162"/>
            </a:xfrm>
            <a:custGeom>
              <a:avLst/>
              <a:gdLst/>
              <a:ahLst/>
              <a:cxnLst/>
              <a:rect r="r" b="b" t="t" l="l"/>
              <a:pathLst>
                <a:path h="162162" w="497261">
                  <a:moveTo>
                    <a:pt x="0" y="0"/>
                  </a:moveTo>
                  <a:lnTo>
                    <a:pt x="497261" y="0"/>
                  </a:lnTo>
                  <a:lnTo>
                    <a:pt x="497261" y="162162"/>
                  </a:lnTo>
                  <a:lnTo>
                    <a:pt x="0" y="1621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497261" cy="238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67766" y="2923043"/>
            <a:ext cx="1163039" cy="837388"/>
          </a:xfrm>
          <a:custGeom>
            <a:avLst/>
            <a:gdLst/>
            <a:ahLst/>
            <a:cxnLst/>
            <a:rect r="r" b="b" t="t" l="l"/>
            <a:pathLst>
              <a:path h="837388" w="1163039">
                <a:moveTo>
                  <a:pt x="0" y="0"/>
                </a:moveTo>
                <a:lnTo>
                  <a:pt x="1163039" y="0"/>
                </a:lnTo>
                <a:lnTo>
                  <a:pt x="1163039" y="837388"/>
                </a:lnTo>
                <a:lnTo>
                  <a:pt x="0" y="837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7766" y="2923043"/>
            <a:ext cx="1163039" cy="837388"/>
          </a:xfrm>
          <a:custGeom>
            <a:avLst/>
            <a:gdLst/>
            <a:ahLst/>
            <a:cxnLst/>
            <a:rect r="r" b="b" t="t" l="l"/>
            <a:pathLst>
              <a:path h="837388" w="1163039">
                <a:moveTo>
                  <a:pt x="0" y="0"/>
                </a:moveTo>
                <a:lnTo>
                  <a:pt x="1163039" y="0"/>
                </a:lnTo>
                <a:lnTo>
                  <a:pt x="1163039" y="837388"/>
                </a:lnTo>
                <a:lnTo>
                  <a:pt x="0" y="837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457519"/>
            <a:ext cx="12401614" cy="1612210"/>
          </a:xfrm>
          <a:custGeom>
            <a:avLst/>
            <a:gdLst/>
            <a:ahLst/>
            <a:cxnLst/>
            <a:rect r="r" b="b" t="t" l="l"/>
            <a:pathLst>
              <a:path h="1612210" w="12401614">
                <a:moveTo>
                  <a:pt x="0" y="0"/>
                </a:moveTo>
                <a:lnTo>
                  <a:pt x="12401614" y="0"/>
                </a:lnTo>
                <a:lnTo>
                  <a:pt x="12401614" y="1612210"/>
                </a:lnTo>
                <a:lnTo>
                  <a:pt x="0" y="16122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0362" y="2923043"/>
            <a:ext cx="1163039" cy="837388"/>
          </a:xfrm>
          <a:custGeom>
            <a:avLst/>
            <a:gdLst/>
            <a:ahLst/>
            <a:cxnLst/>
            <a:rect r="r" b="b" t="t" l="l"/>
            <a:pathLst>
              <a:path h="837388" w="1163039">
                <a:moveTo>
                  <a:pt x="0" y="0"/>
                </a:moveTo>
                <a:lnTo>
                  <a:pt x="1163039" y="0"/>
                </a:lnTo>
                <a:lnTo>
                  <a:pt x="1163039" y="837388"/>
                </a:lnTo>
                <a:lnTo>
                  <a:pt x="0" y="837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77226" y="5790304"/>
            <a:ext cx="6089744" cy="4376341"/>
          </a:xfrm>
          <a:custGeom>
            <a:avLst/>
            <a:gdLst/>
            <a:ahLst/>
            <a:cxnLst/>
            <a:rect r="r" b="b" t="t" l="l"/>
            <a:pathLst>
              <a:path h="4376341" w="6089744">
                <a:moveTo>
                  <a:pt x="0" y="0"/>
                </a:moveTo>
                <a:lnTo>
                  <a:pt x="6089744" y="0"/>
                </a:lnTo>
                <a:lnTo>
                  <a:pt x="6089744" y="4376342"/>
                </a:lnTo>
                <a:lnTo>
                  <a:pt x="0" y="43763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3028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67913" y="3574869"/>
            <a:ext cx="4405363" cy="131674"/>
          </a:xfrm>
          <a:custGeom>
            <a:avLst/>
            <a:gdLst/>
            <a:ahLst/>
            <a:cxnLst/>
            <a:rect r="r" b="b" t="t" l="l"/>
            <a:pathLst>
              <a:path h="131674" w="4405363">
                <a:moveTo>
                  <a:pt x="0" y="0"/>
                </a:moveTo>
                <a:lnTo>
                  <a:pt x="4405363" y="0"/>
                </a:lnTo>
                <a:lnTo>
                  <a:pt x="4405363" y="131673"/>
                </a:lnTo>
                <a:lnTo>
                  <a:pt x="0" y="1316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58388" y="3906567"/>
            <a:ext cx="9434910" cy="102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1"/>
              </a:lnSpc>
            </a:pPr>
            <a:r>
              <a:rPr lang="en-US" sz="2700" i="true" spc="11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한국어 웹 데이터 수억 개를 학습한 사전학습 모델</a:t>
            </a:r>
          </a:p>
          <a:p>
            <a:pPr algn="l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FastText라는 모델로 만들어진 한국어 사전학습 임베딩 파일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477226" y="4431014"/>
            <a:ext cx="1802274" cy="616535"/>
            <a:chOff x="0" y="0"/>
            <a:chExt cx="474673" cy="1623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4673" cy="162379"/>
            </a:xfrm>
            <a:custGeom>
              <a:avLst/>
              <a:gdLst/>
              <a:ahLst/>
              <a:cxnLst/>
              <a:rect r="r" b="b" t="t" l="l"/>
              <a:pathLst>
                <a:path h="162379" w="474673">
                  <a:moveTo>
                    <a:pt x="0" y="0"/>
                  </a:moveTo>
                  <a:lnTo>
                    <a:pt x="474673" y="0"/>
                  </a:lnTo>
                  <a:lnTo>
                    <a:pt x="474673" y="162379"/>
                  </a:lnTo>
                  <a:lnTo>
                    <a:pt x="0" y="16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80975"/>
              <a:ext cx="474673" cy="343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3161060" y="5348535"/>
            <a:ext cx="352920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3161060" y="5014665"/>
            <a:ext cx="0" cy="35292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8675637" y="9258300"/>
            <a:ext cx="4962777" cy="778187"/>
          </a:xfrm>
          <a:custGeom>
            <a:avLst/>
            <a:gdLst/>
            <a:ahLst/>
            <a:cxnLst/>
            <a:rect r="r" b="b" t="t" l="l"/>
            <a:pathLst>
              <a:path h="778187" w="4962777">
                <a:moveTo>
                  <a:pt x="0" y="0"/>
                </a:moveTo>
                <a:lnTo>
                  <a:pt x="4962777" y="0"/>
                </a:lnTo>
                <a:lnTo>
                  <a:pt x="4962777" y="778187"/>
                </a:lnTo>
                <a:lnTo>
                  <a:pt x="0" y="7781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39238" y="828675"/>
            <a:ext cx="5254052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전처리 과정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66264" y="5116316"/>
            <a:ext cx="6505377" cy="38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3"/>
              </a:lnSpc>
              <a:spcBef>
                <a:spcPct val="0"/>
              </a:spcBef>
            </a:pPr>
            <a:r>
              <a:rPr lang="en-US" sz="2100" i="true" spc="9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Facebook AI Research에서 만든 단어 임베딩 기법.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408242" y="3548411"/>
            <a:ext cx="2821300" cy="658765"/>
            <a:chOff x="0" y="0"/>
            <a:chExt cx="743059" cy="1735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3059" cy="173502"/>
            </a:xfrm>
            <a:custGeom>
              <a:avLst/>
              <a:gdLst/>
              <a:ahLst/>
              <a:cxnLst/>
              <a:rect r="r" b="b" t="t" l="l"/>
              <a:pathLst>
                <a:path h="173502" w="743059">
                  <a:moveTo>
                    <a:pt x="86751" y="0"/>
                  </a:moveTo>
                  <a:lnTo>
                    <a:pt x="656308" y="0"/>
                  </a:lnTo>
                  <a:cubicBezTo>
                    <a:pt x="679315" y="0"/>
                    <a:pt x="701381" y="9140"/>
                    <a:pt x="717650" y="25409"/>
                  </a:cubicBezTo>
                  <a:cubicBezTo>
                    <a:pt x="733919" y="41678"/>
                    <a:pt x="743059" y="63743"/>
                    <a:pt x="743059" y="86751"/>
                  </a:cubicBezTo>
                  <a:lnTo>
                    <a:pt x="743059" y="86751"/>
                  </a:lnTo>
                  <a:cubicBezTo>
                    <a:pt x="743059" y="109759"/>
                    <a:pt x="733919" y="131824"/>
                    <a:pt x="717650" y="148093"/>
                  </a:cubicBezTo>
                  <a:cubicBezTo>
                    <a:pt x="701381" y="164362"/>
                    <a:pt x="679315" y="173502"/>
                    <a:pt x="656308" y="173502"/>
                  </a:cubicBezTo>
                  <a:lnTo>
                    <a:pt x="86751" y="173502"/>
                  </a:lnTo>
                  <a:cubicBezTo>
                    <a:pt x="63743" y="173502"/>
                    <a:pt x="41678" y="164362"/>
                    <a:pt x="25409" y="148093"/>
                  </a:cubicBezTo>
                  <a:cubicBezTo>
                    <a:pt x="9140" y="131824"/>
                    <a:pt x="0" y="109759"/>
                    <a:pt x="0" y="86751"/>
                  </a:cubicBezTo>
                  <a:lnTo>
                    <a:pt x="0" y="86751"/>
                  </a:lnTo>
                  <a:cubicBezTo>
                    <a:pt x="0" y="63743"/>
                    <a:pt x="9140" y="41678"/>
                    <a:pt x="25409" y="25409"/>
                  </a:cubicBezTo>
                  <a:cubicBezTo>
                    <a:pt x="41678" y="9140"/>
                    <a:pt x="63743" y="0"/>
                    <a:pt x="86751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743059" cy="268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59"/>
                </a:lnSpc>
                <a:spcBef>
                  <a:spcPct val="0"/>
                </a:spcBef>
              </a:pPr>
              <a:r>
                <a:rPr lang="en-US" sz="2718" i="true" spc="116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DNN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630880" y="2078442"/>
            <a:ext cx="2821300" cy="658765"/>
            <a:chOff x="0" y="0"/>
            <a:chExt cx="743059" cy="173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3059" cy="173502"/>
            </a:xfrm>
            <a:custGeom>
              <a:avLst/>
              <a:gdLst/>
              <a:ahLst/>
              <a:cxnLst/>
              <a:rect r="r" b="b" t="t" l="l"/>
              <a:pathLst>
                <a:path h="173502" w="743059">
                  <a:moveTo>
                    <a:pt x="86751" y="0"/>
                  </a:moveTo>
                  <a:lnTo>
                    <a:pt x="656308" y="0"/>
                  </a:lnTo>
                  <a:cubicBezTo>
                    <a:pt x="679315" y="0"/>
                    <a:pt x="701381" y="9140"/>
                    <a:pt x="717650" y="25409"/>
                  </a:cubicBezTo>
                  <a:cubicBezTo>
                    <a:pt x="733919" y="41678"/>
                    <a:pt x="743059" y="63743"/>
                    <a:pt x="743059" y="86751"/>
                  </a:cubicBezTo>
                  <a:lnTo>
                    <a:pt x="743059" y="86751"/>
                  </a:lnTo>
                  <a:cubicBezTo>
                    <a:pt x="743059" y="109759"/>
                    <a:pt x="733919" y="131824"/>
                    <a:pt x="717650" y="148093"/>
                  </a:cubicBezTo>
                  <a:cubicBezTo>
                    <a:pt x="701381" y="164362"/>
                    <a:pt x="679315" y="173502"/>
                    <a:pt x="656308" y="173502"/>
                  </a:cubicBezTo>
                  <a:lnTo>
                    <a:pt x="86751" y="173502"/>
                  </a:lnTo>
                  <a:cubicBezTo>
                    <a:pt x="63743" y="173502"/>
                    <a:pt x="41678" y="164362"/>
                    <a:pt x="25409" y="148093"/>
                  </a:cubicBezTo>
                  <a:cubicBezTo>
                    <a:pt x="9140" y="131824"/>
                    <a:pt x="0" y="109759"/>
                    <a:pt x="0" y="86751"/>
                  </a:cubicBezTo>
                  <a:lnTo>
                    <a:pt x="0" y="86751"/>
                  </a:lnTo>
                  <a:cubicBezTo>
                    <a:pt x="0" y="63743"/>
                    <a:pt x="9140" y="41678"/>
                    <a:pt x="25409" y="25409"/>
                  </a:cubicBezTo>
                  <a:cubicBezTo>
                    <a:pt x="41678" y="9140"/>
                    <a:pt x="63743" y="0"/>
                    <a:pt x="86751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743059" cy="268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59"/>
                </a:lnSpc>
                <a:spcBef>
                  <a:spcPct val="0"/>
                </a:spcBef>
              </a:pPr>
              <a:r>
                <a:rPr lang="en-US" sz="2718" i="true" spc="116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RNN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630880" y="5228256"/>
            <a:ext cx="2821300" cy="658765"/>
            <a:chOff x="0" y="0"/>
            <a:chExt cx="743059" cy="1735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43059" cy="173502"/>
            </a:xfrm>
            <a:custGeom>
              <a:avLst/>
              <a:gdLst/>
              <a:ahLst/>
              <a:cxnLst/>
              <a:rect r="r" b="b" t="t" l="l"/>
              <a:pathLst>
                <a:path h="173502" w="743059">
                  <a:moveTo>
                    <a:pt x="86751" y="0"/>
                  </a:moveTo>
                  <a:lnTo>
                    <a:pt x="656308" y="0"/>
                  </a:lnTo>
                  <a:cubicBezTo>
                    <a:pt x="679315" y="0"/>
                    <a:pt x="701381" y="9140"/>
                    <a:pt x="717650" y="25409"/>
                  </a:cubicBezTo>
                  <a:cubicBezTo>
                    <a:pt x="733919" y="41678"/>
                    <a:pt x="743059" y="63743"/>
                    <a:pt x="743059" y="86751"/>
                  </a:cubicBezTo>
                  <a:lnTo>
                    <a:pt x="743059" y="86751"/>
                  </a:lnTo>
                  <a:cubicBezTo>
                    <a:pt x="743059" y="109759"/>
                    <a:pt x="733919" y="131824"/>
                    <a:pt x="717650" y="148093"/>
                  </a:cubicBezTo>
                  <a:cubicBezTo>
                    <a:pt x="701381" y="164362"/>
                    <a:pt x="679315" y="173502"/>
                    <a:pt x="656308" y="173502"/>
                  </a:cubicBezTo>
                  <a:lnTo>
                    <a:pt x="86751" y="173502"/>
                  </a:lnTo>
                  <a:cubicBezTo>
                    <a:pt x="63743" y="173502"/>
                    <a:pt x="41678" y="164362"/>
                    <a:pt x="25409" y="148093"/>
                  </a:cubicBezTo>
                  <a:cubicBezTo>
                    <a:pt x="9140" y="131824"/>
                    <a:pt x="0" y="109759"/>
                    <a:pt x="0" y="86751"/>
                  </a:cubicBezTo>
                  <a:lnTo>
                    <a:pt x="0" y="86751"/>
                  </a:lnTo>
                  <a:cubicBezTo>
                    <a:pt x="0" y="63743"/>
                    <a:pt x="9140" y="41678"/>
                    <a:pt x="25409" y="25409"/>
                  </a:cubicBezTo>
                  <a:cubicBezTo>
                    <a:pt x="41678" y="9140"/>
                    <a:pt x="63743" y="0"/>
                    <a:pt x="86751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743059" cy="268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59"/>
                </a:lnSpc>
                <a:spcBef>
                  <a:spcPct val="0"/>
                </a:spcBef>
              </a:pPr>
              <a:r>
                <a:rPr lang="en-US" sz="2718" i="true" spc="116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LSTM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08242" y="4333478"/>
            <a:ext cx="7591335" cy="3947494"/>
          </a:xfrm>
          <a:custGeom>
            <a:avLst/>
            <a:gdLst/>
            <a:ahLst/>
            <a:cxnLst/>
            <a:rect r="r" b="b" t="t" l="l"/>
            <a:pathLst>
              <a:path h="3947494" w="7591335">
                <a:moveTo>
                  <a:pt x="0" y="0"/>
                </a:moveTo>
                <a:lnTo>
                  <a:pt x="7591336" y="0"/>
                </a:lnTo>
                <a:lnTo>
                  <a:pt x="7591336" y="3947494"/>
                </a:lnTo>
                <a:lnTo>
                  <a:pt x="0" y="39474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630880" y="2889607"/>
            <a:ext cx="7830323" cy="1928217"/>
          </a:xfrm>
          <a:custGeom>
            <a:avLst/>
            <a:gdLst/>
            <a:ahLst/>
            <a:cxnLst/>
            <a:rect r="r" b="b" t="t" l="l"/>
            <a:pathLst>
              <a:path h="1928217" w="7830323">
                <a:moveTo>
                  <a:pt x="0" y="0"/>
                </a:moveTo>
                <a:lnTo>
                  <a:pt x="7830323" y="0"/>
                </a:lnTo>
                <a:lnTo>
                  <a:pt x="7830323" y="1928217"/>
                </a:lnTo>
                <a:lnTo>
                  <a:pt x="0" y="1928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742287" y="6039421"/>
            <a:ext cx="7336955" cy="4026154"/>
          </a:xfrm>
          <a:custGeom>
            <a:avLst/>
            <a:gdLst/>
            <a:ahLst/>
            <a:cxnLst/>
            <a:rect r="r" b="b" t="t" l="l"/>
            <a:pathLst>
              <a:path h="4026154" w="7336955">
                <a:moveTo>
                  <a:pt x="0" y="0"/>
                </a:moveTo>
                <a:lnTo>
                  <a:pt x="7336955" y="0"/>
                </a:lnTo>
                <a:lnTo>
                  <a:pt x="7336955" y="4026154"/>
                </a:lnTo>
                <a:lnTo>
                  <a:pt x="0" y="40261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08242" y="8825250"/>
            <a:ext cx="7873644" cy="866101"/>
          </a:xfrm>
          <a:custGeom>
            <a:avLst/>
            <a:gdLst/>
            <a:ahLst/>
            <a:cxnLst/>
            <a:rect r="r" b="b" t="t" l="l"/>
            <a:pathLst>
              <a:path h="866101" w="7873644">
                <a:moveTo>
                  <a:pt x="0" y="0"/>
                </a:moveTo>
                <a:lnTo>
                  <a:pt x="7873645" y="0"/>
                </a:lnTo>
                <a:lnTo>
                  <a:pt x="7873645" y="866100"/>
                </a:lnTo>
                <a:lnTo>
                  <a:pt x="0" y="8661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39238" y="828675"/>
            <a:ext cx="7986296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분석 모델 성능 및 결과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86281">
            <a:off x="-4177422" y="-2396550"/>
            <a:ext cx="10412244" cy="9162775"/>
          </a:xfrm>
          <a:custGeom>
            <a:avLst/>
            <a:gdLst/>
            <a:ahLst/>
            <a:cxnLst/>
            <a:rect r="r" b="b" t="t" l="l"/>
            <a:pathLst>
              <a:path h="9162775" w="10412244">
                <a:moveTo>
                  <a:pt x="0" y="0"/>
                </a:moveTo>
                <a:lnTo>
                  <a:pt x="10412244" y="0"/>
                </a:lnTo>
                <a:lnTo>
                  <a:pt x="10412244" y="9162775"/>
                </a:lnTo>
                <a:lnTo>
                  <a:pt x="0" y="9162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3766568">
            <a:off x="-4638184" y="9429702"/>
            <a:ext cx="8955581" cy="7880911"/>
          </a:xfrm>
          <a:custGeom>
            <a:avLst/>
            <a:gdLst/>
            <a:ahLst/>
            <a:cxnLst/>
            <a:rect r="r" b="b" t="t" l="l"/>
            <a:pathLst>
              <a:path h="7880911" w="8955581">
                <a:moveTo>
                  <a:pt x="0" y="0"/>
                </a:moveTo>
                <a:lnTo>
                  <a:pt x="8955581" y="0"/>
                </a:lnTo>
                <a:lnTo>
                  <a:pt x="8955581" y="7880912"/>
                </a:lnTo>
                <a:lnTo>
                  <a:pt x="0" y="7880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65131" y="861371"/>
            <a:ext cx="3616096" cy="4646853"/>
          </a:xfrm>
          <a:custGeom>
            <a:avLst/>
            <a:gdLst/>
            <a:ahLst/>
            <a:cxnLst/>
            <a:rect r="r" b="b" t="t" l="l"/>
            <a:pathLst>
              <a:path h="4646853" w="3616096">
                <a:moveTo>
                  <a:pt x="0" y="0"/>
                </a:moveTo>
                <a:lnTo>
                  <a:pt x="3616096" y="0"/>
                </a:lnTo>
                <a:lnTo>
                  <a:pt x="3616096" y="4646853"/>
                </a:lnTo>
                <a:lnTo>
                  <a:pt x="0" y="4646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472322">
            <a:off x="14156743" y="6604750"/>
            <a:ext cx="923989" cy="2839073"/>
          </a:xfrm>
          <a:custGeom>
            <a:avLst/>
            <a:gdLst/>
            <a:ahLst/>
            <a:cxnLst/>
            <a:rect r="r" b="b" t="t" l="l"/>
            <a:pathLst>
              <a:path h="2839073" w="923989">
                <a:moveTo>
                  <a:pt x="0" y="0"/>
                </a:moveTo>
                <a:lnTo>
                  <a:pt x="923989" y="0"/>
                </a:lnTo>
                <a:lnTo>
                  <a:pt x="923989" y="2839072"/>
                </a:lnTo>
                <a:lnTo>
                  <a:pt x="0" y="2839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15695" y="1632021"/>
            <a:ext cx="5372746" cy="120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89"/>
              </a:lnSpc>
              <a:spcBef>
                <a:spcPct val="0"/>
              </a:spcBef>
            </a:pPr>
            <a:r>
              <a:rPr lang="en-US" sz="6659" i="true" spc="28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목차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15695" y="2938418"/>
            <a:ext cx="5960410" cy="5085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5269" indent="-357634" lvl="1">
              <a:lnSpc>
                <a:spcPts val="6857"/>
              </a:lnSpc>
              <a:buFont typeface="Arial"/>
              <a:buChar char="•"/>
            </a:pPr>
            <a:r>
              <a:rPr lang="en-US" sz="3312" i="true" spc="43" strike="noStrike" u="none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Introduction</a:t>
            </a:r>
          </a:p>
          <a:p>
            <a:pPr algn="l" marL="715269" indent="-357634" lvl="1">
              <a:lnSpc>
                <a:spcPts val="6857"/>
              </a:lnSpc>
              <a:buFont typeface="Arial"/>
              <a:buChar char="•"/>
            </a:pPr>
            <a:r>
              <a:rPr lang="en-US" sz="3312" i="true" spc="43" strike="noStrike" u="none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감성분석 - 지혜미</a:t>
            </a:r>
          </a:p>
          <a:p>
            <a:pPr algn="l" marL="715269" indent="-357634" lvl="1">
              <a:lnSpc>
                <a:spcPts val="6857"/>
              </a:lnSpc>
              <a:buFont typeface="Arial"/>
              <a:buChar char="•"/>
            </a:pPr>
            <a:r>
              <a:rPr lang="en-US" sz="3312" spc="43" strike="noStrike" u="none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감정분석 - 김영혜</a:t>
            </a:r>
          </a:p>
          <a:p>
            <a:pPr algn="l" marL="715269" indent="-357634" lvl="1">
              <a:lnSpc>
                <a:spcPts val="6857"/>
              </a:lnSpc>
              <a:buFont typeface="Arial"/>
              <a:buChar char="•"/>
            </a:pPr>
            <a:r>
              <a:rPr lang="en-US" sz="3312" i="true" spc="43" strike="noStrike" u="none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욕설탐지 - 이선혜</a:t>
            </a:r>
          </a:p>
          <a:p>
            <a:pPr algn="l" marL="715269" indent="-357634" lvl="1">
              <a:lnSpc>
                <a:spcPts val="6857"/>
              </a:lnSpc>
              <a:buFont typeface="Arial"/>
              <a:buChar char="•"/>
            </a:pPr>
            <a:r>
              <a:rPr lang="en-US" sz="3312" i="true" spc="43" strike="noStrike" u="none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질문/명령/평서문 - 곽경호</a:t>
            </a:r>
          </a:p>
          <a:p>
            <a:pPr algn="l" marL="715269" indent="-357634" lvl="1">
              <a:lnSpc>
                <a:spcPts val="6857"/>
              </a:lnSpc>
              <a:buFont typeface="Arial"/>
              <a:buChar char="•"/>
            </a:pPr>
            <a:r>
              <a:rPr lang="en-US" sz="3312" i="true" spc="43" strike="noStrike" u="none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Conclusions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08433" y="2938418"/>
            <a:ext cx="965582" cy="5085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7"/>
              </a:lnSpc>
            </a:pPr>
            <a:r>
              <a:rPr lang="en-US" sz="3312" i="true" spc="43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01</a:t>
            </a:r>
          </a:p>
          <a:p>
            <a:pPr algn="ctr">
              <a:lnSpc>
                <a:spcPts val="6857"/>
              </a:lnSpc>
            </a:pPr>
            <a:r>
              <a:rPr lang="en-US" sz="3312" i="true" spc="43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02</a:t>
            </a:r>
          </a:p>
          <a:p>
            <a:pPr algn="ctr">
              <a:lnSpc>
                <a:spcPts val="6857"/>
              </a:lnSpc>
            </a:pPr>
            <a:r>
              <a:rPr lang="en-US" sz="3312" i="true" spc="43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03</a:t>
            </a:r>
          </a:p>
          <a:p>
            <a:pPr algn="ctr">
              <a:lnSpc>
                <a:spcPts val="6857"/>
              </a:lnSpc>
            </a:pPr>
            <a:r>
              <a:rPr lang="en-US" sz="3312" i="true" spc="43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04</a:t>
            </a:r>
          </a:p>
          <a:p>
            <a:pPr algn="ctr">
              <a:lnSpc>
                <a:spcPts val="6857"/>
              </a:lnSpc>
            </a:pPr>
            <a:r>
              <a:rPr lang="en-US" sz="3312" i="true" spc="43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05</a:t>
            </a:r>
          </a:p>
          <a:p>
            <a:pPr algn="ctr" marL="0" indent="0" lvl="0">
              <a:lnSpc>
                <a:spcPts val="6857"/>
              </a:lnSpc>
            </a:pPr>
            <a:r>
              <a:rPr lang="en-US" sz="3312" i="true" spc="43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414311" y="2351332"/>
            <a:ext cx="13222445" cy="7321929"/>
          </a:xfrm>
          <a:custGeom>
            <a:avLst/>
            <a:gdLst/>
            <a:ahLst/>
            <a:cxnLst/>
            <a:rect r="r" b="b" t="t" l="l"/>
            <a:pathLst>
              <a:path h="7321929" w="13222445">
                <a:moveTo>
                  <a:pt x="0" y="0"/>
                </a:moveTo>
                <a:lnTo>
                  <a:pt x="13222445" y="0"/>
                </a:lnTo>
                <a:lnTo>
                  <a:pt x="13222445" y="7321929"/>
                </a:lnTo>
                <a:lnTo>
                  <a:pt x="0" y="73219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9238" y="828675"/>
            <a:ext cx="7986296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분석 모델 성능 및 결과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223560" y="2162951"/>
            <a:ext cx="7840880" cy="6527533"/>
          </a:xfrm>
          <a:custGeom>
            <a:avLst/>
            <a:gdLst/>
            <a:ahLst/>
            <a:cxnLst/>
            <a:rect r="r" b="b" t="t" l="l"/>
            <a:pathLst>
              <a:path h="6527533" w="7840880">
                <a:moveTo>
                  <a:pt x="0" y="0"/>
                </a:moveTo>
                <a:lnTo>
                  <a:pt x="7840880" y="0"/>
                </a:lnTo>
                <a:lnTo>
                  <a:pt x="7840880" y="6527533"/>
                </a:lnTo>
                <a:lnTo>
                  <a:pt x="0" y="65275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9749" y="4207176"/>
            <a:ext cx="4292637" cy="3953744"/>
          </a:xfrm>
          <a:custGeom>
            <a:avLst/>
            <a:gdLst/>
            <a:ahLst/>
            <a:cxnLst/>
            <a:rect r="r" b="b" t="t" l="l"/>
            <a:pathLst>
              <a:path h="3953744" w="4292637">
                <a:moveTo>
                  <a:pt x="0" y="0"/>
                </a:moveTo>
                <a:lnTo>
                  <a:pt x="4292637" y="0"/>
                </a:lnTo>
                <a:lnTo>
                  <a:pt x="4292637" y="3953744"/>
                </a:lnTo>
                <a:lnTo>
                  <a:pt x="0" y="39537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88397" y="1924499"/>
            <a:ext cx="3891354" cy="3502219"/>
          </a:xfrm>
          <a:custGeom>
            <a:avLst/>
            <a:gdLst/>
            <a:ahLst/>
            <a:cxnLst/>
            <a:rect r="r" b="b" t="t" l="l"/>
            <a:pathLst>
              <a:path h="3502219" w="3891354">
                <a:moveTo>
                  <a:pt x="0" y="0"/>
                </a:moveTo>
                <a:lnTo>
                  <a:pt x="3891354" y="0"/>
                </a:lnTo>
                <a:lnTo>
                  <a:pt x="3891354" y="3502219"/>
                </a:lnTo>
                <a:lnTo>
                  <a:pt x="0" y="35022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88397" y="5565793"/>
            <a:ext cx="3891354" cy="3497355"/>
          </a:xfrm>
          <a:custGeom>
            <a:avLst/>
            <a:gdLst/>
            <a:ahLst/>
            <a:cxnLst/>
            <a:rect r="r" b="b" t="t" l="l"/>
            <a:pathLst>
              <a:path h="3497355" w="3891354">
                <a:moveTo>
                  <a:pt x="0" y="0"/>
                </a:moveTo>
                <a:lnTo>
                  <a:pt x="3891354" y="0"/>
                </a:lnTo>
                <a:lnTo>
                  <a:pt x="3891354" y="3497355"/>
                </a:lnTo>
                <a:lnTo>
                  <a:pt x="0" y="34973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39238" y="828675"/>
            <a:ext cx="7986296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분석 모델 성능 및 결과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39749" y="3343254"/>
            <a:ext cx="2821300" cy="658765"/>
            <a:chOff x="0" y="0"/>
            <a:chExt cx="743059" cy="1735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3059" cy="173502"/>
            </a:xfrm>
            <a:custGeom>
              <a:avLst/>
              <a:gdLst/>
              <a:ahLst/>
              <a:cxnLst/>
              <a:rect r="r" b="b" t="t" l="l"/>
              <a:pathLst>
                <a:path h="173502" w="743059">
                  <a:moveTo>
                    <a:pt x="86751" y="0"/>
                  </a:moveTo>
                  <a:lnTo>
                    <a:pt x="656308" y="0"/>
                  </a:lnTo>
                  <a:cubicBezTo>
                    <a:pt x="679315" y="0"/>
                    <a:pt x="701381" y="9140"/>
                    <a:pt x="717650" y="25409"/>
                  </a:cubicBezTo>
                  <a:cubicBezTo>
                    <a:pt x="733919" y="41678"/>
                    <a:pt x="743059" y="63743"/>
                    <a:pt x="743059" y="86751"/>
                  </a:cubicBezTo>
                  <a:lnTo>
                    <a:pt x="743059" y="86751"/>
                  </a:lnTo>
                  <a:cubicBezTo>
                    <a:pt x="743059" y="109759"/>
                    <a:pt x="733919" y="131824"/>
                    <a:pt x="717650" y="148093"/>
                  </a:cubicBezTo>
                  <a:cubicBezTo>
                    <a:pt x="701381" y="164362"/>
                    <a:pt x="679315" y="173502"/>
                    <a:pt x="656308" y="173502"/>
                  </a:cubicBezTo>
                  <a:lnTo>
                    <a:pt x="86751" y="173502"/>
                  </a:lnTo>
                  <a:cubicBezTo>
                    <a:pt x="63743" y="173502"/>
                    <a:pt x="41678" y="164362"/>
                    <a:pt x="25409" y="148093"/>
                  </a:cubicBezTo>
                  <a:cubicBezTo>
                    <a:pt x="9140" y="131824"/>
                    <a:pt x="0" y="109759"/>
                    <a:pt x="0" y="86751"/>
                  </a:cubicBezTo>
                  <a:lnTo>
                    <a:pt x="0" y="86751"/>
                  </a:lnTo>
                  <a:cubicBezTo>
                    <a:pt x="0" y="63743"/>
                    <a:pt x="9140" y="41678"/>
                    <a:pt x="25409" y="25409"/>
                  </a:cubicBezTo>
                  <a:cubicBezTo>
                    <a:pt x="41678" y="9140"/>
                    <a:pt x="63743" y="0"/>
                    <a:pt x="86751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743059" cy="268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59"/>
                </a:lnSpc>
                <a:spcBef>
                  <a:spcPct val="0"/>
                </a:spcBef>
              </a:pPr>
              <a:r>
                <a:rPr lang="en-US" sz="2718" i="true" spc="116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튜닝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39749" y="8500601"/>
            <a:ext cx="7627541" cy="102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튜닝 후 성능이 좋아지지 않음</a:t>
            </a:r>
          </a:p>
          <a:p>
            <a:pPr algn="l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감정은 문장 흐름 즉 순서보다 단어 자체에 더 의존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39238" y="3175936"/>
            <a:ext cx="10957473" cy="999869"/>
          </a:xfrm>
          <a:custGeom>
            <a:avLst/>
            <a:gdLst/>
            <a:ahLst/>
            <a:cxnLst/>
            <a:rect r="r" b="b" t="t" l="l"/>
            <a:pathLst>
              <a:path h="999869" w="10957473">
                <a:moveTo>
                  <a:pt x="0" y="0"/>
                </a:moveTo>
                <a:lnTo>
                  <a:pt x="10957473" y="0"/>
                </a:lnTo>
                <a:lnTo>
                  <a:pt x="10957473" y="999870"/>
                </a:lnTo>
                <a:lnTo>
                  <a:pt x="0" y="999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68161" y="2382542"/>
            <a:ext cx="5091139" cy="4594753"/>
          </a:xfrm>
          <a:custGeom>
            <a:avLst/>
            <a:gdLst/>
            <a:ahLst/>
            <a:cxnLst/>
            <a:rect r="r" b="b" t="t" l="l"/>
            <a:pathLst>
              <a:path h="4594753" w="5091139">
                <a:moveTo>
                  <a:pt x="0" y="0"/>
                </a:moveTo>
                <a:lnTo>
                  <a:pt x="5091139" y="0"/>
                </a:lnTo>
                <a:lnTo>
                  <a:pt x="5091139" y="4594753"/>
                </a:lnTo>
                <a:lnTo>
                  <a:pt x="0" y="45947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9238" y="5710169"/>
            <a:ext cx="8923643" cy="2419060"/>
          </a:xfrm>
          <a:custGeom>
            <a:avLst/>
            <a:gdLst/>
            <a:ahLst/>
            <a:cxnLst/>
            <a:rect r="r" b="b" t="t" l="l"/>
            <a:pathLst>
              <a:path h="2419060" w="8923643">
                <a:moveTo>
                  <a:pt x="0" y="0"/>
                </a:moveTo>
                <a:lnTo>
                  <a:pt x="8923643" y="0"/>
                </a:lnTo>
                <a:lnTo>
                  <a:pt x="8923643" y="2419060"/>
                </a:lnTo>
                <a:lnTo>
                  <a:pt x="0" y="24190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35992" y="5710169"/>
            <a:ext cx="1598804" cy="2419060"/>
          </a:xfrm>
          <a:custGeom>
            <a:avLst/>
            <a:gdLst/>
            <a:ahLst/>
            <a:cxnLst/>
            <a:rect r="r" b="b" t="t" l="l"/>
            <a:pathLst>
              <a:path h="2419060" w="1598804">
                <a:moveTo>
                  <a:pt x="0" y="0"/>
                </a:moveTo>
                <a:lnTo>
                  <a:pt x="1598804" y="0"/>
                </a:lnTo>
                <a:lnTo>
                  <a:pt x="1598804" y="2419060"/>
                </a:lnTo>
                <a:lnTo>
                  <a:pt x="0" y="24190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39238" y="828675"/>
            <a:ext cx="7986296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분석 모델 성능 및 결과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444988"/>
            <a:ext cx="3822601" cy="5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  <a:spcBef>
                <a:spcPct val="0"/>
              </a:spcBef>
            </a:pPr>
            <a:r>
              <a:rPr lang="en-US" sz="2900" i="true" spc="12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기존 best model 사용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9238" y="4818507"/>
            <a:ext cx="1929209" cy="5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  <a:spcBef>
                <a:spcPct val="0"/>
              </a:spcBef>
            </a:pPr>
            <a:r>
              <a:rPr lang="en-US" sz="2900" i="true" spc="12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성능 테스트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76105" y="2944235"/>
            <a:ext cx="6509345" cy="6314065"/>
          </a:xfrm>
          <a:custGeom>
            <a:avLst/>
            <a:gdLst/>
            <a:ahLst/>
            <a:cxnLst/>
            <a:rect r="r" b="b" t="t" l="l"/>
            <a:pathLst>
              <a:path h="6314065" w="6509345">
                <a:moveTo>
                  <a:pt x="0" y="0"/>
                </a:moveTo>
                <a:lnTo>
                  <a:pt x="6509346" y="0"/>
                </a:lnTo>
                <a:lnTo>
                  <a:pt x="6509346" y="6314065"/>
                </a:lnTo>
                <a:lnTo>
                  <a:pt x="0" y="63140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37299" y="1211729"/>
            <a:ext cx="6598188" cy="8046571"/>
          </a:xfrm>
          <a:custGeom>
            <a:avLst/>
            <a:gdLst/>
            <a:ahLst/>
            <a:cxnLst/>
            <a:rect r="r" b="b" t="t" l="l"/>
            <a:pathLst>
              <a:path h="8046571" w="6598188">
                <a:moveTo>
                  <a:pt x="0" y="0"/>
                </a:moveTo>
                <a:lnTo>
                  <a:pt x="6598188" y="0"/>
                </a:lnTo>
                <a:lnTo>
                  <a:pt x="6598188" y="8046571"/>
                </a:lnTo>
                <a:lnTo>
                  <a:pt x="0" y="80465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9238" y="828675"/>
            <a:ext cx="7986296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웹 서비스 구현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850607" y="195516"/>
            <a:ext cx="10586786" cy="9895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1644" y="3085887"/>
            <a:ext cx="4703978" cy="5092890"/>
          </a:xfrm>
          <a:custGeom>
            <a:avLst/>
            <a:gdLst/>
            <a:ahLst/>
            <a:cxnLst/>
            <a:rect r="r" b="b" t="t" l="l"/>
            <a:pathLst>
              <a:path h="5092890" w="4703978">
                <a:moveTo>
                  <a:pt x="0" y="0"/>
                </a:moveTo>
                <a:lnTo>
                  <a:pt x="4703979" y="0"/>
                </a:lnTo>
                <a:lnTo>
                  <a:pt x="4703979" y="5092890"/>
                </a:lnTo>
                <a:lnTo>
                  <a:pt x="0" y="509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792567" y="3085887"/>
            <a:ext cx="4703978" cy="5092890"/>
          </a:xfrm>
          <a:custGeom>
            <a:avLst/>
            <a:gdLst/>
            <a:ahLst/>
            <a:cxnLst/>
            <a:rect r="r" b="b" t="t" l="l"/>
            <a:pathLst>
              <a:path h="5092890" w="4703978">
                <a:moveTo>
                  <a:pt x="0" y="0"/>
                </a:moveTo>
                <a:lnTo>
                  <a:pt x="4703978" y="0"/>
                </a:lnTo>
                <a:lnTo>
                  <a:pt x="4703978" y="5092890"/>
                </a:lnTo>
                <a:lnTo>
                  <a:pt x="0" y="509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572377" y="3085887"/>
            <a:ext cx="4703978" cy="5092890"/>
          </a:xfrm>
          <a:custGeom>
            <a:avLst/>
            <a:gdLst/>
            <a:ahLst/>
            <a:cxnLst/>
            <a:rect r="r" b="b" t="t" l="l"/>
            <a:pathLst>
              <a:path h="5092890" w="4703978">
                <a:moveTo>
                  <a:pt x="0" y="0"/>
                </a:moveTo>
                <a:lnTo>
                  <a:pt x="4703979" y="0"/>
                </a:lnTo>
                <a:lnTo>
                  <a:pt x="4703979" y="5092890"/>
                </a:lnTo>
                <a:lnTo>
                  <a:pt x="0" y="509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916289" y="7436563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0" y="0"/>
                </a:moveTo>
                <a:lnTo>
                  <a:pt x="3606237" y="0"/>
                </a:lnTo>
                <a:lnTo>
                  <a:pt x="3606237" y="3193159"/>
                </a:lnTo>
                <a:lnTo>
                  <a:pt x="0" y="3193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true" rot="0">
            <a:off x="-245043" y="-370928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3606238" y="3193160"/>
                </a:moveTo>
                <a:lnTo>
                  <a:pt x="0" y="3193160"/>
                </a:lnTo>
                <a:lnTo>
                  <a:pt x="0" y="0"/>
                </a:lnTo>
                <a:lnTo>
                  <a:pt x="3606238" y="0"/>
                </a:lnTo>
                <a:lnTo>
                  <a:pt x="3606238" y="31931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2951631" y="2822232"/>
            <a:ext cx="824006" cy="861323"/>
            <a:chOff x="0" y="0"/>
            <a:chExt cx="812800" cy="8496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49609"/>
            </a:xfrm>
            <a:custGeom>
              <a:avLst/>
              <a:gdLst/>
              <a:ahLst/>
              <a:cxnLst/>
              <a:rect r="r" b="b" t="t" l="l"/>
              <a:pathLst>
                <a:path h="849609" w="812800">
                  <a:moveTo>
                    <a:pt x="406400" y="0"/>
                  </a:moveTo>
                  <a:cubicBezTo>
                    <a:pt x="181951" y="0"/>
                    <a:pt x="0" y="190192"/>
                    <a:pt x="0" y="424805"/>
                  </a:cubicBezTo>
                  <a:cubicBezTo>
                    <a:pt x="0" y="659418"/>
                    <a:pt x="181951" y="849609"/>
                    <a:pt x="406400" y="849609"/>
                  </a:cubicBezTo>
                  <a:cubicBezTo>
                    <a:pt x="630849" y="849609"/>
                    <a:pt x="812800" y="659418"/>
                    <a:pt x="812800" y="424805"/>
                  </a:cubicBezTo>
                  <a:cubicBezTo>
                    <a:pt x="812800" y="19019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EFF2"/>
            </a:solidFill>
            <a:ln w="38100" cap="sq">
              <a:solidFill>
                <a:srgbClr val="98D4E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-101324"/>
              <a:ext cx="660400" cy="87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  <a:r>
                <a:rPr lang="en-US" sz="2162" i="true" spc="28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091966" y="958924"/>
            <a:ext cx="8104067" cy="96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4"/>
              </a:lnSpc>
            </a:pPr>
            <a:r>
              <a:rPr lang="en-US" sz="5218" i="true" spc="22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결론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732553" y="2822232"/>
            <a:ext cx="824006" cy="861323"/>
            <a:chOff x="0" y="0"/>
            <a:chExt cx="812800" cy="8496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49609"/>
            </a:xfrm>
            <a:custGeom>
              <a:avLst/>
              <a:gdLst/>
              <a:ahLst/>
              <a:cxnLst/>
              <a:rect r="r" b="b" t="t" l="l"/>
              <a:pathLst>
                <a:path h="849609" w="812800">
                  <a:moveTo>
                    <a:pt x="406400" y="0"/>
                  </a:moveTo>
                  <a:cubicBezTo>
                    <a:pt x="181951" y="0"/>
                    <a:pt x="0" y="190192"/>
                    <a:pt x="0" y="424805"/>
                  </a:cubicBezTo>
                  <a:cubicBezTo>
                    <a:pt x="0" y="659418"/>
                    <a:pt x="181951" y="849609"/>
                    <a:pt x="406400" y="849609"/>
                  </a:cubicBezTo>
                  <a:cubicBezTo>
                    <a:pt x="630849" y="849609"/>
                    <a:pt x="812800" y="659418"/>
                    <a:pt x="812800" y="424805"/>
                  </a:cubicBezTo>
                  <a:cubicBezTo>
                    <a:pt x="812800" y="19019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EFF2"/>
            </a:solidFill>
            <a:ln w="38100" cap="sq">
              <a:solidFill>
                <a:srgbClr val="98D4E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101324"/>
              <a:ext cx="660400" cy="87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  <a:r>
                <a:rPr lang="en-US" sz="2162" i="true" spc="28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512919" y="2822232"/>
            <a:ext cx="824006" cy="861323"/>
            <a:chOff x="0" y="0"/>
            <a:chExt cx="812800" cy="8496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49609"/>
            </a:xfrm>
            <a:custGeom>
              <a:avLst/>
              <a:gdLst/>
              <a:ahLst/>
              <a:cxnLst/>
              <a:rect r="r" b="b" t="t" l="l"/>
              <a:pathLst>
                <a:path h="849609" w="812800">
                  <a:moveTo>
                    <a:pt x="406400" y="0"/>
                  </a:moveTo>
                  <a:cubicBezTo>
                    <a:pt x="181951" y="0"/>
                    <a:pt x="0" y="190192"/>
                    <a:pt x="0" y="424805"/>
                  </a:cubicBezTo>
                  <a:cubicBezTo>
                    <a:pt x="0" y="659418"/>
                    <a:pt x="181951" y="849609"/>
                    <a:pt x="406400" y="849609"/>
                  </a:cubicBezTo>
                  <a:cubicBezTo>
                    <a:pt x="630849" y="849609"/>
                    <a:pt x="812800" y="659418"/>
                    <a:pt x="812800" y="424805"/>
                  </a:cubicBezTo>
                  <a:cubicBezTo>
                    <a:pt x="812800" y="19019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EFF2"/>
            </a:solidFill>
            <a:ln w="38100" cap="sq">
              <a:solidFill>
                <a:srgbClr val="98D4E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101324"/>
              <a:ext cx="660400" cy="87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  <a:r>
                <a:rPr lang="en-US" sz="2162" i="true" spc="28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03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755411" y="7465138"/>
            <a:ext cx="321156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7538772" y="7441325"/>
            <a:ext cx="321156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3319139" y="7397812"/>
            <a:ext cx="321156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323473" y="3703774"/>
            <a:ext cx="4080322" cy="59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7"/>
              </a:lnSpc>
              <a:spcBef>
                <a:spcPct val="0"/>
              </a:spcBef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LSTM 모델의 한계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66310" y="3703774"/>
            <a:ext cx="3356491" cy="59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7"/>
              </a:lnSpc>
              <a:spcBef>
                <a:spcPct val="0"/>
              </a:spcBef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데이터의 한계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46036" y="3703774"/>
            <a:ext cx="3957773" cy="1225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7"/>
              </a:lnSpc>
              <a:spcBef>
                <a:spcPct val="0"/>
              </a:spcBef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감정 레이블</a:t>
            </a: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 분류의 어려움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4388" y="4626609"/>
            <a:ext cx="4080322" cy="272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2"/>
              </a:lnSpc>
              <a:spcBef>
                <a:spcPct val="0"/>
              </a:spcBef>
            </a:pPr>
            <a:r>
              <a:rPr lang="en-US" sz="2400" i="true" spc="10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감정은 문장</a:t>
            </a:r>
            <a:r>
              <a:rPr lang="en-US" sz="2400" i="true" spc="10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 </a:t>
            </a:r>
            <a:r>
              <a:rPr lang="en-US" sz="2400" i="true" spc="103">
                <a:solidFill>
                  <a:srgbClr val="EF7E6B"/>
                </a:solidFill>
                <a:latin typeface="210 다락방"/>
                <a:ea typeface="210 다락방"/>
                <a:cs typeface="210 다락방"/>
                <a:sym typeface="210 다락방"/>
              </a:rPr>
              <a:t>구조(순서)보다</a:t>
            </a:r>
            <a:r>
              <a:rPr lang="en-US" sz="2400" i="true" spc="10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는 특정 </a:t>
            </a:r>
            <a:r>
              <a:rPr lang="en-US" sz="2400" i="true" spc="103">
                <a:solidFill>
                  <a:srgbClr val="EF7E6B"/>
                </a:solidFill>
                <a:latin typeface="210 다락방"/>
                <a:ea typeface="210 다락방"/>
                <a:cs typeface="210 다락방"/>
                <a:sym typeface="210 다락방"/>
              </a:rPr>
              <a:t>단어</a:t>
            </a:r>
            <a:r>
              <a:rPr lang="en-US" sz="2400" i="true" spc="10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에 크게 영향을 받는 경향이 있어 보임</a:t>
            </a:r>
          </a:p>
          <a:p>
            <a:pPr algn="ctr">
              <a:lnSpc>
                <a:spcPts val="3672"/>
              </a:lnSpc>
              <a:spcBef>
                <a:spcPct val="0"/>
              </a:spcBef>
            </a:pPr>
            <a:r>
              <a:rPr lang="en-US" sz="2400" i="true" spc="10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순서 정보를 반영하는 LSTM보다 단어 의미에 집중하는 DNN이 더 효과적이었다.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35311" y="4801758"/>
            <a:ext cx="4080322" cy="181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2"/>
              </a:lnSpc>
              <a:spcBef>
                <a:spcPct val="0"/>
              </a:spcBef>
            </a:pPr>
            <a:r>
              <a:rPr lang="en-US" sz="2400" i="true" spc="10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자연어처리</a:t>
            </a:r>
            <a:r>
              <a:rPr lang="en-US" sz="2400" i="true" spc="10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(NLP) 딥러닝 모델에는 </a:t>
            </a:r>
            <a:r>
              <a:rPr lang="en-US" sz="2400" i="true" spc="103">
                <a:solidFill>
                  <a:srgbClr val="EF7E6B"/>
                </a:solidFill>
                <a:latin typeface="210 다락방"/>
                <a:ea typeface="210 다락방"/>
                <a:cs typeface="210 다락방"/>
                <a:sym typeface="210 다락방"/>
              </a:rPr>
              <a:t>데이터 양이 부족</a:t>
            </a:r>
            <a:r>
              <a:rPr lang="en-US" sz="2400" i="true" spc="10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했던 점이 성능 제한 요인이었을 수도 있다.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54402" y="5321037"/>
            <a:ext cx="4080322" cy="181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2"/>
              </a:lnSpc>
              <a:spcBef>
                <a:spcPct val="0"/>
              </a:spcBef>
            </a:pPr>
            <a:r>
              <a:rPr lang="en-US" sz="2400" i="true" spc="10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7가지 감정 분석을 하려고 했으나 성능이 너무 좋지 않아 3진분류로 진행했던 점이 아쉬웠다.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F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30221" y="768399"/>
            <a:ext cx="7794654" cy="8750201"/>
            <a:chOff x="0" y="0"/>
            <a:chExt cx="5631739" cy="63221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098" y="-6509"/>
              <a:ext cx="5646070" cy="6354188"/>
            </a:xfrm>
            <a:custGeom>
              <a:avLst/>
              <a:gdLst/>
              <a:ahLst/>
              <a:cxnLst/>
              <a:rect r="r" b="b" t="t" l="l"/>
              <a:pathLst>
                <a:path h="6354188" w="5646070">
                  <a:moveTo>
                    <a:pt x="63030" y="5760634"/>
                  </a:moveTo>
                  <a:cubicBezTo>
                    <a:pt x="63030" y="5760634"/>
                    <a:pt x="0" y="5514070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4752996" y="6965"/>
                  </a:cubicBezTo>
                  <a:cubicBezTo>
                    <a:pt x="4969745" y="16819"/>
                    <a:pt x="5174060" y="36481"/>
                    <a:pt x="5308248" y="101690"/>
                  </a:cubicBezTo>
                  <a:cubicBezTo>
                    <a:pt x="5564294" y="226120"/>
                    <a:pt x="5646069" y="459160"/>
                    <a:pt x="5640582" y="704684"/>
                  </a:cubicBezTo>
                  <a:cubicBezTo>
                    <a:pt x="5640582" y="704684"/>
                    <a:pt x="5597294" y="1013073"/>
                    <a:pt x="5604727" y="1248607"/>
                  </a:cubicBezTo>
                  <a:cubicBezTo>
                    <a:pt x="5611850" y="5502436"/>
                    <a:pt x="5619007" y="5698039"/>
                    <a:pt x="5619007" y="5698039"/>
                  </a:cubicBezTo>
                  <a:cubicBezTo>
                    <a:pt x="5602325" y="5913771"/>
                    <a:pt x="5487681" y="6124382"/>
                    <a:pt x="5290812" y="6236007"/>
                  </a:cubicBezTo>
                  <a:cubicBezTo>
                    <a:pt x="5140461" y="6321255"/>
                    <a:pt x="4942429" y="6336353"/>
                    <a:pt x="3924101" y="6325612"/>
                  </a:cubicBezTo>
                  <a:cubicBezTo>
                    <a:pt x="645952" y="6320335"/>
                    <a:pt x="384604" y="6354188"/>
                    <a:pt x="254278" y="6245030"/>
                  </a:cubicBezTo>
                  <a:cubicBezTo>
                    <a:pt x="145767" y="6154145"/>
                    <a:pt x="81795" y="5960833"/>
                    <a:pt x="63030" y="5760634"/>
                  </a:cubicBezTo>
                  <a:close/>
                </a:path>
              </a:pathLst>
            </a:custGeom>
            <a:solidFill>
              <a:srgbClr val="FAFAF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684565" y="3191610"/>
            <a:ext cx="3441417" cy="63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86"/>
              </a:lnSpc>
              <a:spcBef>
                <a:spcPct val="0"/>
              </a:spcBef>
            </a:pPr>
            <a:r>
              <a:rPr lang="en-US" sz="3520" i="true" spc="15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서론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993697" y="2907789"/>
            <a:ext cx="1409904" cy="1305924"/>
          </a:xfrm>
          <a:custGeom>
            <a:avLst/>
            <a:gdLst/>
            <a:ahLst/>
            <a:cxnLst/>
            <a:rect r="r" b="b" t="t" l="l"/>
            <a:pathLst>
              <a:path h="1305924" w="1409904">
                <a:moveTo>
                  <a:pt x="0" y="0"/>
                </a:moveTo>
                <a:lnTo>
                  <a:pt x="1409904" y="0"/>
                </a:lnTo>
                <a:lnTo>
                  <a:pt x="1409904" y="1305924"/>
                </a:lnTo>
                <a:lnTo>
                  <a:pt x="0" y="1305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93697" y="4167930"/>
            <a:ext cx="1409904" cy="1305924"/>
          </a:xfrm>
          <a:custGeom>
            <a:avLst/>
            <a:gdLst/>
            <a:ahLst/>
            <a:cxnLst/>
            <a:rect r="r" b="b" t="t" l="l"/>
            <a:pathLst>
              <a:path h="1305924" w="1409904">
                <a:moveTo>
                  <a:pt x="0" y="0"/>
                </a:moveTo>
                <a:lnTo>
                  <a:pt x="1409904" y="0"/>
                </a:lnTo>
                <a:lnTo>
                  <a:pt x="1409904" y="1305924"/>
                </a:lnTo>
                <a:lnTo>
                  <a:pt x="0" y="1305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55577" y="3056018"/>
            <a:ext cx="886144" cy="1083968"/>
          </a:xfrm>
          <a:custGeom>
            <a:avLst/>
            <a:gdLst/>
            <a:ahLst/>
            <a:cxnLst/>
            <a:rect r="r" b="b" t="t" l="l"/>
            <a:pathLst>
              <a:path h="1083968" w="886144">
                <a:moveTo>
                  <a:pt x="0" y="0"/>
                </a:moveTo>
                <a:lnTo>
                  <a:pt x="886144" y="0"/>
                </a:lnTo>
                <a:lnTo>
                  <a:pt x="886144" y="1083968"/>
                </a:lnTo>
                <a:lnTo>
                  <a:pt x="0" y="1083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93697" y="8171426"/>
            <a:ext cx="1409904" cy="1305924"/>
          </a:xfrm>
          <a:custGeom>
            <a:avLst/>
            <a:gdLst/>
            <a:ahLst/>
            <a:cxnLst/>
            <a:rect r="r" b="b" t="t" l="l"/>
            <a:pathLst>
              <a:path h="1305924" w="1409904">
                <a:moveTo>
                  <a:pt x="0" y="0"/>
                </a:moveTo>
                <a:lnTo>
                  <a:pt x="1409904" y="0"/>
                </a:lnTo>
                <a:lnTo>
                  <a:pt x="1409904" y="1305924"/>
                </a:lnTo>
                <a:lnTo>
                  <a:pt x="0" y="1305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67621" y="4491139"/>
            <a:ext cx="1062057" cy="1048782"/>
          </a:xfrm>
          <a:custGeom>
            <a:avLst/>
            <a:gdLst/>
            <a:ahLst/>
            <a:cxnLst/>
            <a:rect r="r" b="b" t="t" l="l"/>
            <a:pathLst>
              <a:path h="1048782" w="1062057">
                <a:moveTo>
                  <a:pt x="0" y="0"/>
                </a:moveTo>
                <a:lnTo>
                  <a:pt x="1062057" y="0"/>
                </a:lnTo>
                <a:lnTo>
                  <a:pt x="1062057" y="1048782"/>
                </a:lnTo>
                <a:lnTo>
                  <a:pt x="0" y="1048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83949" y="8379834"/>
            <a:ext cx="955874" cy="975381"/>
          </a:xfrm>
          <a:custGeom>
            <a:avLst/>
            <a:gdLst/>
            <a:ahLst/>
            <a:cxnLst/>
            <a:rect r="r" b="b" t="t" l="l"/>
            <a:pathLst>
              <a:path h="975381" w="955874">
                <a:moveTo>
                  <a:pt x="0" y="0"/>
                </a:moveTo>
                <a:lnTo>
                  <a:pt x="955873" y="0"/>
                </a:lnTo>
                <a:lnTo>
                  <a:pt x="955873" y="975381"/>
                </a:lnTo>
                <a:lnTo>
                  <a:pt x="0" y="975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49714">
            <a:off x="13648030" y="-2287346"/>
            <a:ext cx="9889586" cy="7516085"/>
          </a:xfrm>
          <a:custGeom>
            <a:avLst/>
            <a:gdLst/>
            <a:ahLst/>
            <a:cxnLst/>
            <a:rect r="r" b="b" t="t" l="l"/>
            <a:pathLst>
              <a:path h="7516085" w="9889586">
                <a:moveTo>
                  <a:pt x="0" y="0"/>
                </a:moveTo>
                <a:lnTo>
                  <a:pt x="9889586" y="0"/>
                </a:lnTo>
                <a:lnTo>
                  <a:pt x="9889586" y="7516085"/>
                </a:lnTo>
                <a:lnTo>
                  <a:pt x="0" y="75160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true" flipV="false" rot="0">
            <a:off x="11205305" y="1470696"/>
            <a:ext cx="5201518" cy="5239624"/>
          </a:xfrm>
          <a:custGeom>
            <a:avLst/>
            <a:gdLst/>
            <a:ahLst/>
            <a:cxnLst/>
            <a:rect r="r" b="b" t="t" l="l"/>
            <a:pathLst>
              <a:path h="5239624" w="5201518">
                <a:moveTo>
                  <a:pt x="5201518" y="0"/>
                </a:moveTo>
                <a:lnTo>
                  <a:pt x="0" y="0"/>
                </a:lnTo>
                <a:lnTo>
                  <a:pt x="0" y="5239624"/>
                </a:lnTo>
                <a:lnTo>
                  <a:pt x="5201518" y="5239624"/>
                </a:lnTo>
                <a:lnTo>
                  <a:pt x="520151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14744" y="969391"/>
            <a:ext cx="7425609" cy="10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7"/>
              </a:lnSpc>
              <a:spcBef>
                <a:spcPct val="0"/>
              </a:spcBef>
            </a:pPr>
            <a:r>
              <a:rPr lang="en-US" sz="5900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한국어 혐오 발언 분류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84565" y="4451750"/>
            <a:ext cx="4566234" cy="63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86"/>
              </a:lnSpc>
              <a:spcBef>
                <a:spcPct val="0"/>
              </a:spcBef>
            </a:pPr>
            <a:r>
              <a:rPr lang="en-US" sz="3520" i="true" spc="15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전처리 과정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84565" y="8498383"/>
            <a:ext cx="4930650" cy="63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86"/>
              </a:lnSpc>
              <a:spcBef>
                <a:spcPct val="0"/>
              </a:spcBef>
            </a:pPr>
            <a:r>
              <a:rPr lang="en-US" sz="3520" i="true" spc="15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Web / 결론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211189" y="7711728"/>
            <a:ext cx="10069235" cy="3991079"/>
          </a:xfrm>
          <a:custGeom>
            <a:avLst/>
            <a:gdLst/>
            <a:ahLst/>
            <a:cxnLst/>
            <a:rect r="r" b="b" t="t" l="l"/>
            <a:pathLst>
              <a:path h="3991079" w="10069235">
                <a:moveTo>
                  <a:pt x="0" y="0"/>
                </a:moveTo>
                <a:lnTo>
                  <a:pt x="10069235" y="0"/>
                </a:lnTo>
                <a:lnTo>
                  <a:pt x="10069235" y="3991078"/>
                </a:lnTo>
                <a:lnTo>
                  <a:pt x="0" y="39910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1522046" y="5870889"/>
            <a:ext cx="6479400" cy="4064351"/>
          </a:xfrm>
          <a:custGeom>
            <a:avLst/>
            <a:gdLst/>
            <a:ahLst/>
            <a:cxnLst/>
            <a:rect r="r" b="b" t="t" l="l"/>
            <a:pathLst>
              <a:path h="4064351" w="6479400">
                <a:moveTo>
                  <a:pt x="0" y="0"/>
                </a:moveTo>
                <a:lnTo>
                  <a:pt x="6479399" y="0"/>
                </a:lnTo>
                <a:lnTo>
                  <a:pt x="6479399" y="4064351"/>
                </a:lnTo>
                <a:lnTo>
                  <a:pt x="0" y="40643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993697" y="5502429"/>
            <a:ext cx="1409904" cy="1305924"/>
          </a:xfrm>
          <a:custGeom>
            <a:avLst/>
            <a:gdLst/>
            <a:ahLst/>
            <a:cxnLst/>
            <a:rect r="r" b="b" t="t" l="l"/>
            <a:pathLst>
              <a:path h="1305924" w="1409904">
                <a:moveTo>
                  <a:pt x="0" y="0"/>
                </a:moveTo>
                <a:lnTo>
                  <a:pt x="1409904" y="0"/>
                </a:lnTo>
                <a:lnTo>
                  <a:pt x="1409904" y="1305923"/>
                </a:lnTo>
                <a:lnTo>
                  <a:pt x="0" y="13059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167621" y="5825638"/>
            <a:ext cx="1062057" cy="1048782"/>
          </a:xfrm>
          <a:custGeom>
            <a:avLst/>
            <a:gdLst/>
            <a:ahLst/>
            <a:cxnLst/>
            <a:rect r="r" b="b" t="t" l="l"/>
            <a:pathLst>
              <a:path h="1048782" w="1062057">
                <a:moveTo>
                  <a:pt x="0" y="0"/>
                </a:moveTo>
                <a:lnTo>
                  <a:pt x="1062057" y="0"/>
                </a:lnTo>
                <a:lnTo>
                  <a:pt x="1062057" y="1048782"/>
                </a:lnTo>
                <a:lnTo>
                  <a:pt x="0" y="1048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684565" y="5786249"/>
            <a:ext cx="4566234" cy="63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86"/>
              </a:lnSpc>
              <a:spcBef>
                <a:spcPct val="0"/>
              </a:spcBef>
            </a:pPr>
            <a:r>
              <a:rPr lang="en-US" sz="3520" spc="15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모델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52091" y="2145384"/>
            <a:ext cx="1750913" cy="61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7"/>
              </a:lnSpc>
              <a:spcBef>
                <a:spcPct val="0"/>
              </a:spcBef>
            </a:pPr>
            <a:r>
              <a:rPr lang="en-US" sz="3318" i="true" spc="142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-이선혜</a:t>
            </a:r>
            <a:r>
              <a:rPr lang="en-US" sz="3318" i="true" spc="142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-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2993697" y="6836927"/>
            <a:ext cx="1409904" cy="1305924"/>
          </a:xfrm>
          <a:custGeom>
            <a:avLst/>
            <a:gdLst/>
            <a:ahLst/>
            <a:cxnLst/>
            <a:rect r="r" b="b" t="t" l="l"/>
            <a:pathLst>
              <a:path h="1305924" w="1409904">
                <a:moveTo>
                  <a:pt x="0" y="0"/>
                </a:moveTo>
                <a:lnTo>
                  <a:pt x="1409904" y="0"/>
                </a:lnTo>
                <a:lnTo>
                  <a:pt x="1409904" y="1305924"/>
                </a:lnTo>
                <a:lnTo>
                  <a:pt x="0" y="1305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167621" y="7160137"/>
            <a:ext cx="1062057" cy="1048782"/>
          </a:xfrm>
          <a:custGeom>
            <a:avLst/>
            <a:gdLst/>
            <a:ahLst/>
            <a:cxnLst/>
            <a:rect r="r" b="b" t="t" l="l"/>
            <a:pathLst>
              <a:path h="1048782" w="1062057">
                <a:moveTo>
                  <a:pt x="0" y="0"/>
                </a:moveTo>
                <a:lnTo>
                  <a:pt x="1062057" y="0"/>
                </a:lnTo>
                <a:lnTo>
                  <a:pt x="1062057" y="1048781"/>
                </a:lnTo>
                <a:lnTo>
                  <a:pt x="0" y="104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684565" y="7120748"/>
            <a:ext cx="4566234" cy="63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86"/>
              </a:lnSpc>
              <a:spcBef>
                <a:spcPct val="0"/>
              </a:spcBef>
            </a:pPr>
            <a:r>
              <a:rPr lang="en-US" sz="3520" spc="15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분석 결과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3418711"/>
            <a:ext cx="2953205" cy="801784"/>
            <a:chOff x="0" y="0"/>
            <a:chExt cx="777799" cy="2111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77799" cy="211169"/>
            </a:xfrm>
            <a:custGeom>
              <a:avLst/>
              <a:gdLst/>
              <a:ahLst/>
              <a:cxnLst/>
              <a:rect r="r" b="b" t="t" l="l"/>
              <a:pathLst>
                <a:path h="211169" w="777799">
                  <a:moveTo>
                    <a:pt x="99618" y="0"/>
                  </a:moveTo>
                  <a:lnTo>
                    <a:pt x="678181" y="0"/>
                  </a:lnTo>
                  <a:cubicBezTo>
                    <a:pt x="704601" y="0"/>
                    <a:pt x="729939" y="10495"/>
                    <a:pt x="748621" y="29177"/>
                  </a:cubicBezTo>
                  <a:cubicBezTo>
                    <a:pt x="767304" y="47860"/>
                    <a:pt x="777799" y="73198"/>
                    <a:pt x="777799" y="99618"/>
                  </a:cubicBezTo>
                  <a:lnTo>
                    <a:pt x="777799" y="111551"/>
                  </a:lnTo>
                  <a:cubicBezTo>
                    <a:pt x="777799" y="137972"/>
                    <a:pt x="767304" y="163310"/>
                    <a:pt x="748621" y="181992"/>
                  </a:cubicBezTo>
                  <a:cubicBezTo>
                    <a:pt x="729939" y="200674"/>
                    <a:pt x="704601" y="211169"/>
                    <a:pt x="678181" y="211169"/>
                  </a:cubicBezTo>
                  <a:lnTo>
                    <a:pt x="99618" y="211169"/>
                  </a:lnTo>
                  <a:cubicBezTo>
                    <a:pt x="73198" y="211169"/>
                    <a:pt x="47860" y="200674"/>
                    <a:pt x="29177" y="181992"/>
                  </a:cubicBezTo>
                  <a:cubicBezTo>
                    <a:pt x="10495" y="163310"/>
                    <a:pt x="0" y="137972"/>
                    <a:pt x="0" y="111551"/>
                  </a:cubicBezTo>
                  <a:lnTo>
                    <a:pt x="0" y="99618"/>
                  </a:lnTo>
                  <a:cubicBezTo>
                    <a:pt x="0" y="73198"/>
                    <a:pt x="10495" y="47860"/>
                    <a:pt x="29177" y="29177"/>
                  </a:cubicBezTo>
                  <a:cubicBezTo>
                    <a:pt x="47860" y="10495"/>
                    <a:pt x="73198" y="0"/>
                    <a:pt x="99618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777799" cy="3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7"/>
                </a:lnSpc>
                <a:spcBef>
                  <a:spcPct val="0"/>
                </a:spcBef>
              </a:pPr>
              <a:r>
                <a:rPr lang="en-US" sz="3260" i="true" spc="140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목적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8070" y="6612780"/>
            <a:ext cx="2134466" cy="3993048"/>
          </a:xfrm>
          <a:custGeom>
            <a:avLst/>
            <a:gdLst/>
            <a:ahLst/>
            <a:cxnLst/>
            <a:rect r="r" b="b" t="t" l="l"/>
            <a:pathLst>
              <a:path h="3993048" w="2134466">
                <a:moveTo>
                  <a:pt x="0" y="0"/>
                </a:moveTo>
                <a:lnTo>
                  <a:pt x="2134466" y="0"/>
                </a:lnTo>
                <a:lnTo>
                  <a:pt x="2134466" y="3993048"/>
                </a:lnTo>
                <a:lnTo>
                  <a:pt x="0" y="3993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144000" y="4834565"/>
            <a:ext cx="1134632" cy="113463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98D4E1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203200" y="-180975"/>
              <a:ext cx="406400" cy="892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39238" y="828675"/>
            <a:ext cx="9239394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한국어 혐오 발언 - 서론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24890" y="3165039"/>
            <a:ext cx="12554048" cy="899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4"/>
              </a:lnSpc>
            </a:pPr>
            <a:r>
              <a:rPr lang="en-US" sz="3261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한국어로 되어있는 댓글이 혐오(Hate) 표현을 포함하고 있는지 분류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85850" y="6329593"/>
            <a:ext cx="7050931" cy="899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4"/>
              </a:lnSpc>
            </a:pPr>
            <a:r>
              <a:rPr lang="en-US" sz="3261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커뮤니티 댓글 필터링 시스템으로 확장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986146" y="4808988"/>
            <a:ext cx="1202247" cy="1106067"/>
          </a:xfrm>
          <a:custGeom>
            <a:avLst/>
            <a:gdLst/>
            <a:ahLst/>
            <a:cxnLst/>
            <a:rect r="r" b="b" t="t" l="l"/>
            <a:pathLst>
              <a:path h="1106067" w="1202247">
                <a:moveTo>
                  <a:pt x="0" y="0"/>
                </a:moveTo>
                <a:lnTo>
                  <a:pt x="1202247" y="0"/>
                </a:lnTo>
                <a:lnTo>
                  <a:pt x="1202247" y="1106067"/>
                </a:lnTo>
                <a:lnTo>
                  <a:pt x="0" y="1106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9238" y="828675"/>
            <a:ext cx="9083685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한국어 혐오 발언 - 서론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24890" y="3203434"/>
            <a:ext cx="12059760" cy="501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4"/>
              </a:lnSpc>
            </a:pPr>
            <a:r>
              <a:rPr lang="en-US" sz="3261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KOREAN HATE SPEECH DATASET</a:t>
            </a:r>
          </a:p>
          <a:p>
            <a:pPr algn="l" marL="704257" indent="-352128" lvl="1">
              <a:lnSpc>
                <a:spcPts val="8154"/>
              </a:lnSpc>
              <a:buFont typeface="Arial"/>
              <a:buChar char="•"/>
            </a:pPr>
            <a:r>
              <a:rPr lang="en-US" sz="3261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한국 연예 뉴스 플랫폼에서 수집된 사용자 댓글</a:t>
            </a:r>
          </a:p>
          <a:p>
            <a:pPr algn="l" marL="704257" indent="-352128" lvl="1">
              <a:lnSpc>
                <a:spcPts val="8154"/>
              </a:lnSpc>
              <a:buFont typeface="Arial"/>
              <a:buChar char="•"/>
            </a:pPr>
            <a:r>
              <a:rPr lang="en-US" sz="3261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사람이 직접 주석(annotation)한 한국어 혐오 발언 데이터셋</a:t>
            </a:r>
          </a:p>
          <a:p>
            <a:pPr algn="l" marL="704257" indent="-352128" lvl="1">
              <a:lnSpc>
                <a:spcPts val="8154"/>
              </a:lnSpc>
              <a:buFont typeface="Arial"/>
              <a:buChar char="•"/>
            </a:pPr>
            <a:r>
              <a:rPr lang="en-US" sz="3261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ACL 2020 국제 학회 논문 기반 공개 데이터셋</a:t>
            </a:r>
          </a:p>
          <a:p>
            <a:pPr algn="l" marL="704257" indent="-352128" lvl="1">
              <a:lnSpc>
                <a:spcPts val="8154"/>
              </a:lnSpc>
              <a:buFont typeface="Arial"/>
              <a:buChar char="•"/>
            </a:pPr>
            <a:r>
              <a:rPr lang="en-US" sz="3261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그 중에서도 HATE 컬럼만 사용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30" y="9958969"/>
            <a:ext cx="8051006" cy="32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9"/>
              </a:lnSpc>
              <a:spcBef>
                <a:spcPct val="0"/>
              </a:spcBef>
            </a:pPr>
            <a:r>
              <a:rPr lang="en-US" sz="1718" i="true" spc="73">
                <a:solidFill>
                  <a:srgbClr val="898B8E"/>
                </a:solidFill>
                <a:latin typeface="210 다락방"/>
                <a:ea typeface="210 다락방"/>
                <a:cs typeface="210 다락방"/>
                <a:sym typeface="210 다락방"/>
              </a:rPr>
              <a:t>GitHub - kocohub/korean-hate-speech: Korean HateSpeech Dataset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3418711"/>
            <a:ext cx="2953205" cy="801784"/>
            <a:chOff x="0" y="0"/>
            <a:chExt cx="777799" cy="2111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7799" cy="211169"/>
            </a:xfrm>
            <a:custGeom>
              <a:avLst/>
              <a:gdLst/>
              <a:ahLst/>
              <a:cxnLst/>
              <a:rect r="r" b="b" t="t" l="l"/>
              <a:pathLst>
                <a:path h="211169" w="777799">
                  <a:moveTo>
                    <a:pt x="99618" y="0"/>
                  </a:moveTo>
                  <a:lnTo>
                    <a:pt x="678181" y="0"/>
                  </a:lnTo>
                  <a:cubicBezTo>
                    <a:pt x="704601" y="0"/>
                    <a:pt x="729939" y="10495"/>
                    <a:pt x="748621" y="29177"/>
                  </a:cubicBezTo>
                  <a:cubicBezTo>
                    <a:pt x="767304" y="47860"/>
                    <a:pt x="777799" y="73198"/>
                    <a:pt x="777799" y="99618"/>
                  </a:cubicBezTo>
                  <a:lnTo>
                    <a:pt x="777799" y="111551"/>
                  </a:lnTo>
                  <a:cubicBezTo>
                    <a:pt x="777799" y="137972"/>
                    <a:pt x="767304" y="163310"/>
                    <a:pt x="748621" y="181992"/>
                  </a:cubicBezTo>
                  <a:cubicBezTo>
                    <a:pt x="729939" y="200674"/>
                    <a:pt x="704601" y="211169"/>
                    <a:pt x="678181" y="211169"/>
                  </a:cubicBezTo>
                  <a:lnTo>
                    <a:pt x="99618" y="211169"/>
                  </a:lnTo>
                  <a:cubicBezTo>
                    <a:pt x="73198" y="211169"/>
                    <a:pt x="47860" y="200674"/>
                    <a:pt x="29177" y="181992"/>
                  </a:cubicBezTo>
                  <a:cubicBezTo>
                    <a:pt x="10495" y="163310"/>
                    <a:pt x="0" y="137972"/>
                    <a:pt x="0" y="111551"/>
                  </a:cubicBezTo>
                  <a:lnTo>
                    <a:pt x="0" y="99618"/>
                  </a:lnTo>
                  <a:cubicBezTo>
                    <a:pt x="0" y="73198"/>
                    <a:pt x="10495" y="47860"/>
                    <a:pt x="29177" y="29177"/>
                  </a:cubicBezTo>
                  <a:cubicBezTo>
                    <a:pt x="47860" y="10495"/>
                    <a:pt x="73198" y="0"/>
                    <a:pt x="99618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777799" cy="3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7"/>
                </a:lnSpc>
                <a:spcBef>
                  <a:spcPct val="0"/>
                </a:spcBef>
              </a:pPr>
              <a:r>
                <a:rPr lang="en-US" sz="3260" i="true" spc="140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데이터셋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3783388"/>
            <a:ext cx="2953205" cy="801784"/>
            <a:chOff x="0" y="0"/>
            <a:chExt cx="777799" cy="2111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77799" cy="211169"/>
            </a:xfrm>
            <a:custGeom>
              <a:avLst/>
              <a:gdLst/>
              <a:ahLst/>
              <a:cxnLst/>
              <a:rect r="r" b="b" t="t" l="l"/>
              <a:pathLst>
                <a:path h="211169" w="777799">
                  <a:moveTo>
                    <a:pt x="99618" y="0"/>
                  </a:moveTo>
                  <a:lnTo>
                    <a:pt x="678181" y="0"/>
                  </a:lnTo>
                  <a:cubicBezTo>
                    <a:pt x="704601" y="0"/>
                    <a:pt x="729939" y="10495"/>
                    <a:pt x="748621" y="29177"/>
                  </a:cubicBezTo>
                  <a:cubicBezTo>
                    <a:pt x="767304" y="47860"/>
                    <a:pt x="777799" y="73198"/>
                    <a:pt x="777799" y="99618"/>
                  </a:cubicBezTo>
                  <a:lnTo>
                    <a:pt x="777799" y="111551"/>
                  </a:lnTo>
                  <a:cubicBezTo>
                    <a:pt x="777799" y="137972"/>
                    <a:pt x="767304" y="163310"/>
                    <a:pt x="748621" y="181992"/>
                  </a:cubicBezTo>
                  <a:cubicBezTo>
                    <a:pt x="729939" y="200674"/>
                    <a:pt x="704601" y="211169"/>
                    <a:pt x="678181" y="211169"/>
                  </a:cubicBezTo>
                  <a:lnTo>
                    <a:pt x="99618" y="211169"/>
                  </a:lnTo>
                  <a:cubicBezTo>
                    <a:pt x="73198" y="211169"/>
                    <a:pt x="47860" y="200674"/>
                    <a:pt x="29177" y="181992"/>
                  </a:cubicBezTo>
                  <a:cubicBezTo>
                    <a:pt x="10495" y="163310"/>
                    <a:pt x="0" y="137972"/>
                    <a:pt x="0" y="111551"/>
                  </a:cubicBezTo>
                  <a:lnTo>
                    <a:pt x="0" y="99618"/>
                  </a:lnTo>
                  <a:cubicBezTo>
                    <a:pt x="0" y="73198"/>
                    <a:pt x="10495" y="47860"/>
                    <a:pt x="29177" y="29177"/>
                  </a:cubicBezTo>
                  <a:cubicBezTo>
                    <a:pt x="47860" y="10495"/>
                    <a:pt x="73198" y="0"/>
                    <a:pt x="99618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777799" cy="3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7"/>
                </a:lnSpc>
                <a:spcBef>
                  <a:spcPct val="0"/>
                </a:spcBef>
              </a:pPr>
              <a:r>
                <a:rPr lang="en-US" sz="3260" i="true" spc="140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HATE 컬럼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39238" y="828675"/>
            <a:ext cx="12143644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한국어 혐오 발언 - 서론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97171" y="3545263"/>
            <a:ext cx="1361482" cy="1379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3"/>
              </a:lnSpc>
              <a:spcBef>
                <a:spcPct val="0"/>
              </a:spcBef>
            </a:pPr>
            <a:r>
              <a:rPr lang="en-US" sz="7570" i="true" spc="325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97171" y="5334457"/>
            <a:ext cx="1373851" cy="138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88"/>
              </a:lnSpc>
              <a:spcBef>
                <a:spcPct val="0"/>
              </a:spcBef>
            </a:pPr>
            <a:r>
              <a:rPr lang="en-US" sz="7639" i="true" spc="328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84802" y="7119739"/>
            <a:ext cx="1367130" cy="1389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30"/>
              </a:lnSpc>
              <a:spcBef>
                <a:spcPct val="0"/>
              </a:spcBef>
            </a:pPr>
            <a:r>
              <a:rPr lang="en-US" sz="7601" i="true" spc="32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😡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42472" y="3678613"/>
            <a:ext cx="5321796" cy="1225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7"/>
              </a:lnSpc>
              <a:spcBef>
                <a:spcPct val="0"/>
              </a:spcBef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NONE</a:t>
            </a:r>
          </a:p>
          <a:p>
            <a:pPr algn="l" marL="703835" indent="-351917" lvl="1">
              <a:lnSpc>
                <a:spcPts val="4987"/>
              </a:lnSpc>
              <a:spcBef>
                <a:spcPct val="0"/>
              </a:spcBef>
              <a:buFont typeface="Arial"/>
              <a:buChar char="•"/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중립적, 혐오나 모욕 없음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42472" y="5467807"/>
            <a:ext cx="7209731" cy="1225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7"/>
              </a:lnSpc>
              <a:spcBef>
                <a:spcPct val="0"/>
              </a:spcBef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OFFENSIVE : 불쾌한</a:t>
            </a:r>
          </a:p>
          <a:p>
            <a:pPr algn="l" marL="703835" indent="-351917" lvl="1">
              <a:lnSpc>
                <a:spcPts val="4987"/>
              </a:lnSpc>
              <a:spcBef>
                <a:spcPct val="0"/>
              </a:spcBef>
              <a:buFont typeface="Arial"/>
              <a:buChar char="•"/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비하적 표현이지만 혐오까지는 아님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42472" y="7315319"/>
            <a:ext cx="5448102" cy="1225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7"/>
              </a:lnSpc>
              <a:spcBef>
                <a:spcPct val="0"/>
              </a:spcBef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HATE</a:t>
            </a:r>
          </a:p>
          <a:p>
            <a:pPr algn="l" marL="703835" indent="-351917" lvl="1">
              <a:lnSpc>
                <a:spcPts val="4987"/>
              </a:lnSpc>
              <a:spcBef>
                <a:spcPct val="0"/>
              </a:spcBef>
              <a:buFont typeface="Arial"/>
              <a:buChar char="•"/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악의적이고 공격적인 표현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4904061"/>
            <a:ext cx="2953205" cy="801784"/>
            <a:chOff x="0" y="0"/>
            <a:chExt cx="777799" cy="2111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7799" cy="211169"/>
            </a:xfrm>
            <a:custGeom>
              <a:avLst/>
              <a:gdLst/>
              <a:ahLst/>
              <a:cxnLst/>
              <a:rect r="r" b="b" t="t" l="l"/>
              <a:pathLst>
                <a:path h="211169" w="777799">
                  <a:moveTo>
                    <a:pt x="99618" y="0"/>
                  </a:moveTo>
                  <a:lnTo>
                    <a:pt x="678181" y="0"/>
                  </a:lnTo>
                  <a:cubicBezTo>
                    <a:pt x="704601" y="0"/>
                    <a:pt x="729939" y="10495"/>
                    <a:pt x="748621" y="29177"/>
                  </a:cubicBezTo>
                  <a:cubicBezTo>
                    <a:pt x="767304" y="47860"/>
                    <a:pt x="777799" y="73198"/>
                    <a:pt x="777799" y="99618"/>
                  </a:cubicBezTo>
                  <a:lnTo>
                    <a:pt x="777799" y="111551"/>
                  </a:lnTo>
                  <a:cubicBezTo>
                    <a:pt x="777799" y="137972"/>
                    <a:pt x="767304" y="163310"/>
                    <a:pt x="748621" y="181992"/>
                  </a:cubicBezTo>
                  <a:cubicBezTo>
                    <a:pt x="729939" y="200674"/>
                    <a:pt x="704601" y="211169"/>
                    <a:pt x="678181" y="211169"/>
                  </a:cubicBezTo>
                  <a:lnTo>
                    <a:pt x="99618" y="211169"/>
                  </a:lnTo>
                  <a:cubicBezTo>
                    <a:pt x="73198" y="211169"/>
                    <a:pt x="47860" y="200674"/>
                    <a:pt x="29177" y="181992"/>
                  </a:cubicBezTo>
                  <a:cubicBezTo>
                    <a:pt x="10495" y="163310"/>
                    <a:pt x="0" y="137972"/>
                    <a:pt x="0" y="111551"/>
                  </a:cubicBezTo>
                  <a:lnTo>
                    <a:pt x="0" y="99618"/>
                  </a:lnTo>
                  <a:cubicBezTo>
                    <a:pt x="0" y="73198"/>
                    <a:pt x="10495" y="47860"/>
                    <a:pt x="29177" y="29177"/>
                  </a:cubicBezTo>
                  <a:cubicBezTo>
                    <a:pt x="47860" y="10495"/>
                    <a:pt x="73198" y="0"/>
                    <a:pt x="99618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777799" cy="3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7"/>
                </a:lnSpc>
                <a:spcBef>
                  <a:spcPct val="0"/>
                </a:spcBef>
              </a:pPr>
              <a:r>
                <a:rPr lang="en-US" sz="3260" i="true" spc="140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라벨링 기준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13938" y="-3453200"/>
            <a:ext cx="9140417" cy="8043567"/>
          </a:xfrm>
          <a:custGeom>
            <a:avLst/>
            <a:gdLst/>
            <a:ahLst/>
            <a:cxnLst/>
            <a:rect r="r" b="b" t="t" l="l"/>
            <a:pathLst>
              <a:path h="8043567" w="9140417">
                <a:moveTo>
                  <a:pt x="0" y="0"/>
                </a:moveTo>
                <a:lnTo>
                  <a:pt x="9140418" y="0"/>
                </a:lnTo>
                <a:lnTo>
                  <a:pt x="9140418" y="8043567"/>
                </a:lnTo>
                <a:lnTo>
                  <a:pt x="0" y="8043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7136214">
            <a:off x="15376697" y="-1394940"/>
            <a:ext cx="6311745" cy="5554335"/>
          </a:xfrm>
          <a:custGeom>
            <a:avLst/>
            <a:gdLst/>
            <a:ahLst/>
            <a:cxnLst/>
            <a:rect r="r" b="b" t="t" l="l"/>
            <a:pathLst>
              <a:path h="5554335" w="6311745">
                <a:moveTo>
                  <a:pt x="0" y="0"/>
                </a:moveTo>
                <a:lnTo>
                  <a:pt x="6311745" y="0"/>
                </a:lnTo>
                <a:lnTo>
                  <a:pt x="6311745" y="5554335"/>
                </a:lnTo>
                <a:lnTo>
                  <a:pt x="0" y="5554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800100"/>
            <a:ext cx="6068619" cy="127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57"/>
              </a:lnSpc>
            </a:pPr>
            <a:r>
              <a:rPr lang="en-US" sz="6900" i="true" spc="29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5058" y="2350416"/>
            <a:ext cx="6720562" cy="589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3"/>
              </a:lnSpc>
            </a:pPr>
            <a:r>
              <a:rPr lang="en-US" sz="3198" i="true" spc="137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감정/의도/말투 분류 기반 웹 서비스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135746"/>
            <a:ext cx="9045700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2499" i="true" spc="107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온라인 상에서의 소통이 증가함에 따라, 감정 표현, 혐오 표현, 질문/명령의 뉘앙스 등 비정형 텍스트 데이터가 쏟아지고 있음.</a:t>
            </a:r>
          </a:p>
          <a:p>
            <a:pPr algn="l">
              <a:lnSpc>
                <a:spcPts val="3824"/>
              </a:lnSpc>
            </a:pPr>
          </a:p>
          <a:p>
            <a:pPr algn="l" marL="0" indent="0" lvl="0">
              <a:lnSpc>
                <a:spcPts val="3824"/>
              </a:lnSpc>
              <a:spcBef>
                <a:spcPct val="0"/>
              </a:spcBef>
            </a:pPr>
            <a:r>
              <a:rPr lang="en-US" sz="2499" i="true" spc="107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감정과</a:t>
            </a:r>
            <a:r>
              <a:rPr lang="en-US" sz="2499" i="true" spc="107" strike="noStrike" u="none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 문장의 의미 파악 능력은 사람 간 소통뿐 아니라 AI와의 상호작용에서도 핵심 기술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715095"/>
            <a:ext cx="7627443" cy="102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챗봇, 상담 자동화, 리뷰 분석, 고객 감정 파악 등에 활용 가능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5058" y="6993241"/>
            <a:ext cx="7864773" cy="50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온라인 커뮤니케이션의 건전성 확보, 악성 표현 차단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35058" y="6267801"/>
            <a:ext cx="2821300" cy="658765"/>
            <a:chOff x="0" y="0"/>
            <a:chExt cx="743059" cy="1735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43059" cy="173502"/>
            </a:xfrm>
            <a:custGeom>
              <a:avLst/>
              <a:gdLst/>
              <a:ahLst/>
              <a:cxnLst/>
              <a:rect r="r" b="b" t="t" l="l"/>
              <a:pathLst>
                <a:path h="173502" w="743059">
                  <a:moveTo>
                    <a:pt x="86751" y="0"/>
                  </a:moveTo>
                  <a:lnTo>
                    <a:pt x="656308" y="0"/>
                  </a:lnTo>
                  <a:cubicBezTo>
                    <a:pt x="679315" y="0"/>
                    <a:pt x="701381" y="9140"/>
                    <a:pt x="717650" y="25409"/>
                  </a:cubicBezTo>
                  <a:cubicBezTo>
                    <a:pt x="733919" y="41678"/>
                    <a:pt x="743059" y="63743"/>
                    <a:pt x="743059" y="86751"/>
                  </a:cubicBezTo>
                  <a:lnTo>
                    <a:pt x="743059" y="86751"/>
                  </a:lnTo>
                  <a:cubicBezTo>
                    <a:pt x="743059" y="109759"/>
                    <a:pt x="733919" y="131824"/>
                    <a:pt x="717650" y="148093"/>
                  </a:cubicBezTo>
                  <a:cubicBezTo>
                    <a:pt x="701381" y="164362"/>
                    <a:pt x="679315" y="173502"/>
                    <a:pt x="656308" y="173502"/>
                  </a:cubicBezTo>
                  <a:lnTo>
                    <a:pt x="86751" y="173502"/>
                  </a:lnTo>
                  <a:cubicBezTo>
                    <a:pt x="63743" y="173502"/>
                    <a:pt x="41678" y="164362"/>
                    <a:pt x="25409" y="148093"/>
                  </a:cubicBezTo>
                  <a:cubicBezTo>
                    <a:pt x="9140" y="131824"/>
                    <a:pt x="0" y="109759"/>
                    <a:pt x="0" y="86751"/>
                  </a:cubicBezTo>
                  <a:lnTo>
                    <a:pt x="0" y="86751"/>
                  </a:lnTo>
                  <a:cubicBezTo>
                    <a:pt x="0" y="63743"/>
                    <a:pt x="9140" y="41678"/>
                    <a:pt x="25409" y="25409"/>
                  </a:cubicBezTo>
                  <a:cubicBezTo>
                    <a:pt x="41678" y="9140"/>
                    <a:pt x="63743" y="0"/>
                    <a:pt x="86751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743059" cy="268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59"/>
                </a:lnSpc>
                <a:spcBef>
                  <a:spcPct val="0"/>
                </a:spcBef>
              </a:pPr>
              <a:r>
                <a:rPr lang="en-US" sz="2718" i="true" spc="116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사회적 측면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5058" y="7989488"/>
            <a:ext cx="2821300" cy="658765"/>
            <a:chOff x="0" y="0"/>
            <a:chExt cx="743059" cy="173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3059" cy="173502"/>
            </a:xfrm>
            <a:custGeom>
              <a:avLst/>
              <a:gdLst/>
              <a:ahLst/>
              <a:cxnLst/>
              <a:rect r="r" b="b" t="t" l="l"/>
              <a:pathLst>
                <a:path h="173502" w="743059">
                  <a:moveTo>
                    <a:pt x="86751" y="0"/>
                  </a:moveTo>
                  <a:lnTo>
                    <a:pt x="656308" y="0"/>
                  </a:lnTo>
                  <a:cubicBezTo>
                    <a:pt x="679315" y="0"/>
                    <a:pt x="701381" y="9140"/>
                    <a:pt x="717650" y="25409"/>
                  </a:cubicBezTo>
                  <a:cubicBezTo>
                    <a:pt x="733919" y="41678"/>
                    <a:pt x="743059" y="63743"/>
                    <a:pt x="743059" y="86751"/>
                  </a:cubicBezTo>
                  <a:lnTo>
                    <a:pt x="743059" y="86751"/>
                  </a:lnTo>
                  <a:cubicBezTo>
                    <a:pt x="743059" y="109759"/>
                    <a:pt x="733919" y="131824"/>
                    <a:pt x="717650" y="148093"/>
                  </a:cubicBezTo>
                  <a:cubicBezTo>
                    <a:pt x="701381" y="164362"/>
                    <a:pt x="679315" y="173502"/>
                    <a:pt x="656308" y="173502"/>
                  </a:cubicBezTo>
                  <a:lnTo>
                    <a:pt x="86751" y="173502"/>
                  </a:lnTo>
                  <a:cubicBezTo>
                    <a:pt x="63743" y="173502"/>
                    <a:pt x="41678" y="164362"/>
                    <a:pt x="25409" y="148093"/>
                  </a:cubicBezTo>
                  <a:cubicBezTo>
                    <a:pt x="9140" y="131824"/>
                    <a:pt x="0" y="109759"/>
                    <a:pt x="0" y="86751"/>
                  </a:cubicBezTo>
                  <a:lnTo>
                    <a:pt x="0" y="86751"/>
                  </a:lnTo>
                  <a:cubicBezTo>
                    <a:pt x="0" y="63743"/>
                    <a:pt x="9140" y="41678"/>
                    <a:pt x="25409" y="25409"/>
                  </a:cubicBezTo>
                  <a:cubicBezTo>
                    <a:pt x="41678" y="9140"/>
                    <a:pt x="63743" y="0"/>
                    <a:pt x="86751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743059" cy="268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59"/>
                </a:lnSpc>
                <a:spcBef>
                  <a:spcPct val="0"/>
                </a:spcBef>
              </a:pPr>
              <a:r>
                <a:rPr lang="en-US" sz="2718" i="true" spc="116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산업적 측면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39238" y="828675"/>
            <a:ext cx="11713097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한국어 혐오 발언 - 서론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97084" y="3172947"/>
            <a:ext cx="13390916" cy="5520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7" indent="-388618" lvl="1">
              <a:lnSpc>
                <a:spcPts val="8999"/>
              </a:lnSpc>
              <a:buFont typeface="Arial"/>
              <a:buChar char="•"/>
            </a:pPr>
            <a:r>
              <a:rPr lang="en-US" sz="3599" spc="15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전문 어노테이터 3명 이상이 각 문장을 라벨링 =&gt; 합의</a:t>
            </a:r>
          </a:p>
          <a:p>
            <a:pPr algn="l" marL="777237" indent="-388618" lvl="1">
              <a:lnSpc>
                <a:spcPts val="8999"/>
              </a:lnSpc>
              <a:buFont typeface="Arial"/>
              <a:buChar char="•"/>
            </a:pPr>
            <a:r>
              <a:rPr lang="en-US" sz="3599" spc="15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만약 합의가 안 될 경우, 다수결(majority voting) 사용</a:t>
            </a:r>
          </a:p>
          <a:p>
            <a:pPr algn="l" marL="777237" indent="-388618" lvl="1">
              <a:lnSpc>
                <a:spcPts val="8999"/>
              </a:lnSpc>
              <a:buFont typeface="Arial"/>
              <a:buChar char="•"/>
            </a:pPr>
            <a:r>
              <a:rPr lang="en-US" sz="3599" spc="15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Cohen’s kappa로 일치도 평가 (신뢰성 확보)</a:t>
            </a:r>
          </a:p>
          <a:p>
            <a:pPr algn="l" marL="1554474" indent="-518158" lvl="2">
              <a:lnSpc>
                <a:spcPts val="8999"/>
              </a:lnSpc>
              <a:buFont typeface="Arial"/>
              <a:buChar char="⚬"/>
            </a:pPr>
            <a:r>
              <a:rPr lang="en-US" sz="3599" i="true" spc="15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라벨링한 결과가 얼마나 일치했는지                              평가하는 지표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34459" y="3436102"/>
            <a:ext cx="3390248" cy="801784"/>
            <a:chOff x="0" y="0"/>
            <a:chExt cx="892905" cy="2111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2905" cy="211169"/>
            </a:xfrm>
            <a:custGeom>
              <a:avLst/>
              <a:gdLst/>
              <a:ahLst/>
              <a:cxnLst/>
              <a:rect r="r" b="b" t="t" l="l"/>
              <a:pathLst>
                <a:path h="211169" w="892905">
                  <a:moveTo>
                    <a:pt x="86776" y="0"/>
                  </a:moveTo>
                  <a:lnTo>
                    <a:pt x="806128" y="0"/>
                  </a:lnTo>
                  <a:cubicBezTo>
                    <a:pt x="829143" y="0"/>
                    <a:pt x="851215" y="9142"/>
                    <a:pt x="867489" y="25416"/>
                  </a:cubicBezTo>
                  <a:cubicBezTo>
                    <a:pt x="883762" y="41690"/>
                    <a:pt x="892905" y="63762"/>
                    <a:pt x="892905" y="86776"/>
                  </a:cubicBezTo>
                  <a:lnTo>
                    <a:pt x="892905" y="124393"/>
                  </a:lnTo>
                  <a:cubicBezTo>
                    <a:pt x="892905" y="147408"/>
                    <a:pt x="883762" y="169480"/>
                    <a:pt x="867489" y="185753"/>
                  </a:cubicBezTo>
                  <a:cubicBezTo>
                    <a:pt x="851215" y="202027"/>
                    <a:pt x="829143" y="211169"/>
                    <a:pt x="806128" y="211169"/>
                  </a:cubicBezTo>
                  <a:lnTo>
                    <a:pt x="86776" y="211169"/>
                  </a:lnTo>
                  <a:cubicBezTo>
                    <a:pt x="63762" y="211169"/>
                    <a:pt x="41690" y="202027"/>
                    <a:pt x="25416" y="185753"/>
                  </a:cubicBezTo>
                  <a:cubicBezTo>
                    <a:pt x="9142" y="169480"/>
                    <a:pt x="0" y="147408"/>
                    <a:pt x="0" y="124393"/>
                  </a:cubicBezTo>
                  <a:lnTo>
                    <a:pt x="0" y="86776"/>
                  </a:lnTo>
                  <a:cubicBezTo>
                    <a:pt x="0" y="63762"/>
                    <a:pt x="9142" y="41690"/>
                    <a:pt x="25416" y="25416"/>
                  </a:cubicBezTo>
                  <a:cubicBezTo>
                    <a:pt x="41690" y="9142"/>
                    <a:pt x="63762" y="0"/>
                    <a:pt x="86776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04775"/>
              <a:ext cx="892905" cy="3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7"/>
                </a:lnSpc>
                <a:spcBef>
                  <a:spcPct val="0"/>
                </a:spcBef>
              </a:pPr>
              <a:r>
                <a:rPr lang="en-US" sz="3260" i="true" spc="140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라벨링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34459" y="4594530"/>
            <a:ext cx="3390248" cy="801784"/>
            <a:chOff x="0" y="0"/>
            <a:chExt cx="892905" cy="2111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92905" cy="211169"/>
            </a:xfrm>
            <a:custGeom>
              <a:avLst/>
              <a:gdLst/>
              <a:ahLst/>
              <a:cxnLst/>
              <a:rect r="r" b="b" t="t" l="l"/>
              <a:pathLst>
                <a:path h="211169" w="892905">
                  <a:moveTo>
                    <a:pt x="86776" y="0"/>
                  </a:moveTo>
                  <a:lnTo>
                    <a:pt x="806128" y="0"/>
                  </a:lnTo>
                  <a:cubicBezTo>
                    <a:pt x="829143" y="0"/>
                    <a:pt x="851215" y="9142"/>
                    <a:pt x="867489" y="25416"/>
                  </a:cubicBezTo>
                  <a:cubicBezTo>
                    <a:pt x="883762" y="41690"/>
                    <a:pt x="892905" y="63762"/>
                    <a:pt x="892905" y="86776"/>
                  </a:cubicBezTo>
                  <a:lnTo>
                    <a:pt x="892905" y="124393"/>
                  </a:lnTo>
                  <a:cubicBezTo>
                    <a:pt x="892905" y="147408"/>
                    <a:pt x="883762" y="169480"/>
                    <a:pt x="867489" y="185753"/>
                  </a:cubicBezTo>
                  <a:cubicBezTo>
                    <a:pt x="851215" y="202027"/>
                    <a:pt x="829143" y="211169"/>
                    <a:pt x="806128" y="211169"/>
                  </a:cubicBezTo>
                  <a:lnTo>
                    <a:pt x="86776" y="211169"/>
                  </a:lnTo>
                  <a:cubicBezTo>
                    <a:pt x="63762" y="211169"/>
                    <a:pt x="41690" y="202027"/>
                    <a:pt x="25416" y="185753"/>
                  </a:cubicBezTo>
                  <a:cubicBezTo>
                    <a:pt x="9142" y="169480"/>
                    <a:pt x="0" y="147408"/>
                    <a:pt x="0" y="124393"/>
                  </a:cubicBezTo>
                  <a:lnTo>
                    <a:pt x="0" y="86776"/>
                  </a:lnTo>
                  <a:cubicBezTo>
                    <a:pt x="0" y="63762"/>
                    <a:pt x="9142" y="41690"/>
                    <a:pt x="25416" y="25416"/>
                  </a:cubicBezTo>
                  <a:cubicBezTo>
                    <a:pt x="41690" y="9142"/>
                    <a:pt x="63762" y="0"/>
                    <a:pt x="86776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892905" cy="3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7"/>
                </a:lnSpc>
                <a:spcBef>
                  <a:spcPct val="0"/>
                </a:spcBef>
              </a:pPr>
              <a:r>
                <a:rPr lang="en-US" sz="3260" i="true" spc="140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기준 / 프로세스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39238" y="828675"/>
            <a:ext cx="5254052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전처리 과정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92850" y="2795851"/>
            <a:ext cx="2096119" cy="2129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33"/>
              </a:lnSpc>
              <a:spcBef>
                <a:spcPct val="0"/>
              </a:spcBef>
            </a:pPr>
            <a:r>
              <a:rPr lang="en-US" sz="11656" i="true" spc="50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04866" y="4800600"/>
            <a:ext cx="1887642" cy="191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59"/>
              </a:lnSpc>
              <a:spcBef>
                <a:spcPct val="0"/>
              </a:spcBef>
            </a:pPr>
            <a:r>
              <a:rPr lang="en-US" sz="10496" i="true" spc="45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77087" y="6507679"/>
            <a:ext cx="1985968" cy="2001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95"/>
              </a:lnSpc>
              <a:spcBef>
                <a:spcPct val="0"/>
              </a:spcBef>
            </a:pPr>
            <a:r>
              <a:rPr lang="en-US" sz="11043" i="true" spc="47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😡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88968" y="3441498"/>
            <a:ext cx="3119438" cy="101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3"/>
              </a:lnSpc>
              <a:spcBef>
                <a:spcPct val="0"/>
              </a:spcBef>
            </a:pPr>
            <a:r>
              <a:rPr lang="en-US" sz="5459" i="true" spc="23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NONE : 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29378" y="5326988"/>
            <a:ext cx="5088632" cy="101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3"/>
              </a:lnSpc>
              <a:spcBef>
                <a:spcPct val="0"/>
              </a:spcBef>
            </a:pPr>
            <a:r>
              <a:rPr lang="en-US" sz="5459" i="true" spc="23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OFFENSIVE :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54614" y="7075125"/>
            <a:ext cx="3098701" cy="101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3"/>
              </a:lnSpc>
              <a:spcBef>
                <a:spcPct val="0"/>
              </a:spcBef>
            </a:pPr>
            <a:r>
              <a:rPr lang="en-US" sz="5459" i="true" spc="23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HATE : 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34459" y="3436102"/>
            <a:ext cx="3390248" cy="801784"/>
            <a:chOff x="0" y="0"/>
            <a:chExt cx="892905" cy="2111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2905" cy="211169"/>
            </a:xfrm>
            <a:custGeom>
              <a:avLst/>
              <a:gdLst/>
              <a:ahLst/>
              <a:cxnLst/>
              <a:rect r="r" b="b" t="t" l="l"/>
              <a:pathLst>
                <a:path h="211169" w="892905">
                  <a:moveTo>
                    <a:pt x="86776" y="0"/>
                  </a:moveTo>
                  <a:lnTo>
                    <a:pt x="806128" y="0"/>
                  </a:lnTo>
                  <a:cubicBezTo>
                    <a:pt x="829143" y="0"/>
                    <a:pt x="851215" y="9142"/>
                    <a:pt x="867489" y="25416"/>
                  </a:cubicBezTo>
                  <a:cubicBezTo>
                    <a:pt x="883762" y="41690"/>
                    <a:pt x="892905" y="63762"/>
                    <a:pt x="892905" y="86776"/>
                  </a:cubicBezTo>
                  <a:lnTo>
                    <a:pt x="892905" y="124393"/>
                  </a:lnTo>
                  <a:cubicBezTo>
                    <a:pt x="892905" y="147408"/>
                    <a:pt x="883762" y="169480"/>
                    <a:pt x="867489" y="185753"/>
                  </a:cubicBezTo>
                  <a:cubicBezTo>
                    <a:pt x="851215" y="202027"/>
                    <a:pt x="829143" y="211169"/>
                    <a:pt x="806128" y="211169"/>
                  </a:cubicBezTo>
                  <a:lnTo>
                    <a:pt x="86776" y="211169"/>
                  </a:lnTo>
                  <a:cubicBezTo>
                    <a:pt x="63762" y="211169"/>
                    <a:pt x="41690" y="202027"/>
                    <a:pt x="25416" y="185753"/>
                  </a:cubicBezTo>
                  <a:cubicBezTo>
                    <a:pt x="9142" y="169480"/>
                    <a:pt x="0" y="147408"/>
                    <a:pt x="0" y="124393"/>
                  </a:cubicBezTo>
                  <a:lnTo>
                    <a:pt x="0" y="86776"/>
                  </a:lnTo>
                  <a:cubicBezTo>
                    <a:pt x="0" y="63762"/>
                    <a:pt x="9142" y="41690"/>
                    <a:pt x="25416" y="25416"/>
                  </a:cubicBezTo>
                  <a:cubicBezTo>
                    <a:pt x="41690" y="9142"/>
                    <a:pt x="63762" y="0"/>
                    <a:pt x="86776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892905" cy="3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7"/>
                </a:lnSpc>
                <a:spcBef>
                  <a:spcPct val="0"/>
                </a:spcBef>
              </a:pPr>
              <a:r>
                <a:rPr lang="en-US" sz="3260" i="true" spc="140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라벨링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39238" y="828675"/>
            <a:ext cx="5254052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전처리 과정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852470" y="3812178"/>
            <a:ext cx="3390248" cy="801784"/>
            <a:chOff x="0" y="0"/>
            <a:chExt cx="892905" cy="2111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2905" cy="211169"/>
            </a:xfrm>
            <a:custGeom>
              <a:avLst/>
              <a:gdLst/>
              <a:ahLst/>
              <a:cxnLst/>
              <a:rect r="r" b="b" t="t" l="l"/>
              <a:pathLst>
                <a:path h="211169" w="892905">
                  <a:moveTo>
                    <a:pt x="86776" y="0"/>
                  </a:moveTo>
                  <a:lnTo>
                    <a:pt x="806128" y="0"/>
                  </a:lnTo>
                  <a:cubicBezTo>
                    <a:pt x="829143" y="0"/>
                    <a:pt x="851215" y="9142"/>
                    <a:pt x="867489" y="25416"/>
                  </a:cubicBezTo>
                  <a:cubicBezTo>
                    <a:pt x="883762" y="41690"/>
                    <a:pt x="892905" y="63762"/>
                    <a:pt x="892905" y="86776"/>
                  </a:cubicBezTo>
                  <a:lnTo>
                    <a:pt x="892905" y="124393"/>
                  </a:lnTo>
                  <a:cubicBezTo>
                    <a:pt x="892905" y="147408"/>
                    <a:pt x="883762" y="169480"/>
                    <a:pt x="867489" y="185753"/>
                  </a:cubicBezTo>
                  <a:cubicBezTo>
                    <a:pt x="851215" y="202027"/>
                    <a:pt x="829143" y="211169"/>
                    <a:pt x="806128" y="211169"/>
                  </a:cubicBezTo>
                  <a:lnTo>
                    <a:pt x="86776" y="211169"/>
                  </a:lnTo>
                  <a:cubicBezTo>
                    <a:pt x="63762" y="211169"/>
                    <a:pt x="41690" y="202027"/>
                    <a:pt x="25416" y="185753"/>
                  </a:cubicBezTo>
                  <a:cubicBezTo>
                    <a:pt x="9142" y="169480"/>
                    <a:pt x="0" y="147408"/>
                    <a:pt x="0" y="124393"/>
                  </a:cubicBezTo>
                  <a:lnTo>
                    <a:pt x="0" y="86776"/>
                  </a:lnTo>
                  <a:cubicBezTo>
                    <a:pt x="0" y="63762"/>
                    <a:pt x="9142" y="41690"/>
                    <a:pt x="25416" y="25416"/>
                  </a:cubicBezTo>
                  <a:cubicBezTo>
                    <a:pt x="41690" y="9142"/>
                    <a:pt x="63762" y="0"/>
                    <a:pt x="86776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04775"/>
              <a:ext cx="892905" cy="3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7"/>
                </a:lnSpc>
                <a:spcBef>
                  <a:spcPct val="0"/>
                </a:spcBef>
              </a:pPr>
              <a:r>
                <a:rPr lang="en-US" sz="3260" i="true" spc="140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형태소 분석기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852470" y="5145399"/>
            <a:ext cx="12028587" cy="132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7"/>
              </a:lnSpc>
              <a:spcBef>
                <a:spcPct val="0"/>
              </a:spcBef>
            </a:pPr>
            <a:r>
              <a:rPr lang="en-US" sz="3260" i="true" spc="140">
                <a:solidFill>
                  <a:srgbClr val="008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 # 한국어 형태소 분석기, 텍스트를 형태소 단위로 분리할 때 사용</a:t>
            </a:r>
          </a:p>
          <a:p>
            <a:pPr algn="l">
              <a:lnSpc>
                <a:spcPts val="6650"/>
              </a:lnSpc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okt = Okt()                   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39238" y="828675"/>
            <a:ext cx="5254052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전처리 과정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40134" y="2933366"/>
            <a:ext cx="12767370" cy="657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0"/>
              </a:lnSpc>
            </a:pPr>
            <a:r>
              <a:rPr lang="en-US" sz="2157" i="true" spc="92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stopwords = [</a:t>
            </a:r>
          </a:p>
          <a:p>
            <a:pPr algn="just">
              <a:lnSpc>
                <a:spcPts val="3560"/>
              </a:lnSpc>
            </a:pPr>
            <a:r>
              <a:rPr lang="en-US" sz="2657" i="true" spc="11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</a:t>
            </a:r>
            <a:r>
              <a:rPr lang="en-US" sz="2657" i="true" spc="114">
                <a:solidFill>
                  <a:srgbClr val="008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# 조사</a:t>
            </a:r>
          </a:p>
          <a:p>
            <a:pPr algn="just">
              <a:lnSpc>
                <a:spcPts val="2890"/>
              </a:lnSpc>
            </a:pPr>
            <a:r>
              <a:rPr lang="en-US" sz="2157" i="true" spc="92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'은', '는', '이', '가', '을', '를', '에', '의', '도', '으로', '로', '와', '과', '에게', '께', '께서', </a:t>
            </a:r>
          </a:p>
          <a:p>
            <a:pPr algn="just">
              <a:lnSpc>
                <a:spcPts val="2890"/>
              </a:lnSpc>
            </a:pPr>
            <a:r>
              <a:rPr lang="en-US" sz="2157" i="true" spc="92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'에서', '부터', '까지', '마다', '밖에', '한테', '이나', '나', '이며', '라도', '처럼', '만큼', '조차',</a:t>
            </a:r>
          </a:p>
          <a:p>
            <a:pPr algn="just">
              <a:lnSpc>
                <a:spcPts val="2890"/>
              </a:lnSpc>
            </a:pPr>
          </a:p>
          <a:p>
            <a:pPr algn="just">
              <a:lnSpc>
                <a:spcPts val="3560"/>
              </a:lnSpc>
            </a:pPr>
            <a:r>
              <a:rPr lang="en-US" sz="2657" i="true" spc="11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</a:t>
            </a:r>
            <a:r>
              <a:rPr lang="en-US" sz="2657" i="true" spc="114">
                <a:solidFill>
                  <a:srgbClr val="008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# 접속사/의미 없는 표현</a:t>
            </a:r>
          </a:p>
          <a:p>
            <a:pPr algn="just">
              <a:lnSpc>
                <a:spcPts val="2890"/>
              </a:lnSpc>
            </a:pPr>
            <a:r>
              <a:rPr lang="en-US" sz="2157" i="true" spc="92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'그리고', '그러나', '하지만', '또는', '그런데', '그래서', '그러므로', '즉', '게다가', '따라서', '또',</a:t>
            </a:r>
          </a:p>
          <a:p>
            <a:pPr algn="just">
              <a:lnSpc>
                <a:spcPts val="2890"/>
              </a:lnSpc>
            </a:pPr>
          </a:p>
          <a:p>
            <a:pPr algn="just">
              <a:lnSpc>
                <a:spcPts val="3560"/>
              </a:lnSpc>
            </a:pPr>
            <a:r>
              <a:rPr lang="en-US" sz="2657" i="true" spc="11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</a:t>
            </a:r>
            <a:r>
              <a:rPr lang="en-US" sz="2657" i="true" spc="114">
                <a:solidFill>
                  <a:srgbClr val="008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# 의존명사 및 형식명사</a:t>
            </a:r>
          </a:p>
          <a:p>
            <a:pPr algn="just">
              <a:lnSpc>
                <a:spcPts val="2890"/>
              </a:lnSpc>
            </a:pPr>
            <a:r>
              <a:rPr lang="en-US" sz="2157" i="true" spc="92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'것', '거', '분', '수', '등', '데', '중', '자', '때', '의미', '내용', '경우', '정도',</a:t>
            </a:r>
          </a:p>
          <a:p>
            <a:pPr algn="just">
              <a:lnSpc>
                <a:spcPts val="2890"/>
              </a:lnSpc>
            </a:pPr>
          </a:p>
          <a:p>
            <a:pPr algn="just">
              <a:lnSpc>
                <a:spcPts val="3560"/>
              </a:lnSpc>
            </a:pPr>
            <a:r>
              <a:rPr lang="en-US" sz="2657" i="true" spc="11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</a:t>
            </a:r>
            <a:r>
              <a:rPr lang="en-US" sz="2657" i="true" spc="114">
                <a:solidFill>
                  <a:srgbClr val="008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# 시간 관련 어휘 (정보성 낮은 경우)</a:t>
            </a:r>
          </a:p>
          <a:p>
            <a:pPr algn="just">
              <a:lnSpc>
                <a:spcPts val="2890"/>
              </a:lnSpc>
            </a:pPr>
            <a:r>
              <a:rPr lang="en-US" sz="2157" i="true" spc="92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'지금', '오늘', '내일', '어제', '항상', '언제', '매우', '별로', '자주',</a:t>
            </a:r>
          </a:p>
          <a:p>
            <a:pPr algn="just">
              <a:lnSpc>
                <a:spcPts val="2890"/>
              </a:lnSpc>
            </a:pPr>
          </a:p>
          <a:p>
            <a:pPr algn="just">
              <a:lnSpc>
                <a:spcPts val="3560"/>
              </a:lnSpc>
            </a:pPr>
            <a:r>
              <a:rPr lang="en-US" sz="2657" i="true" spc="11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</a:t>
            </a:r>
            <a:r>
              <a:rPr lang="en-US" sz="2657" i="true" spc="114">
                <a:solidFill>
                  <a:srgbClr val="008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# 기타</a:t>
            </a:r>
          </a:p>
          <a:p>
            <a:pPr algn="just">
              <a:lnSpc>
                <a:spcPts val="2890"/>
              </a:lnSpc>
            </a:pPr>
            <a:r>
              <a:rPr lang="en-US" sz="2157" i="true" spc="92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'있다', '없다', '되다', '하다', '이다', '아니다', '하면', '되면', '같다', '그', '이런', '저런', '그런', '저',</a:t>
            </a:r>
          </a:p>
          <a:p>
            <a:pPr algn="just">
              <a:lnSpc>
                <a:spcPts val="2890"/>
              </a:lnSpc>
            </a:pPr>
            <a:r>
              <a:rPr lang="en-US" sz="2157" i="true" spc="92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'좀', '더', '많이', '정말', '진짜', '그냥', '거의', '너무', '혹시', '자꾸', '그때', '이제', '또한', '그래도'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217255" y="1523607"/>
            <a:ext cx="3390248" cy="801784"/>
            <a:chOff x="0" y="0"/>
            <a:chExt cx="892905" cy="2111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2905" cy="211169"/>
            </a:xfrm>
            <a:custGeom>
              <a:avLst/>
              <a:gdLst/>
              <a:ahLst/>
              <a:cxnLst/>
              <a:rect r="r" b="b" t="t" l="l"/>
              <a:pathLst>
                <a:path h="211169" w="892905">
                  <a:moveTo>
                    <a:pt x="86776" y="0"/>
                  </a:moveTo>
                  <a:lnTo>
                    <a:pt x="806128" y="0"/>
                  </a:lnTo>
                  <a:cubicBezTo>
                    <a:pt x="829143" y="0"/>
                    <a:pt x="851215" y="9142"/>
                    <a:pt x="867489" y="25416"/>
                  </a:cubicBezTo>
                  <a:cubicBezTo>
                    <a:pt x="883762" y="41690"/>
                    <a:pt x="892905" y="63762"/>
                    <a:pt x="892905" y="86776"/>
                  </a:cubicBezTo>
                  <a:lnTo>
                    <a:pt x="892905" y="124393"/>
                  </a:lnTo>
                  <a:cubicBezTo>
                    <a:pt x="892905" y="147408"/>
                    <a:pt x="883762" y="169480"/>
                    <a:pt x="867489" y="185753"/>
                  </a:cubicBezTo>
                  <a:cubicBezTo>
                    <a:pt x="851215" y="202027"/>
                    <a:pt x="829143" y="211169"/>
                    <a:pt x="806128" y="211169"/>
                  </a:cubicBezTo>
                  <a:lnTo>
                    <a:pt x="86776" y="211169"/>
                  </a:lnTo>
                  <a:cubicBezTo>
                    <a:pt x="63762" y="211169"/>
                    <a:pt x="41690" y="202027"/>
                    <a:pt x="25416" y="185753"/>
                  </a:cubicBezTo>
                  <a:cubicBezTo>
                    <a:pt x="9142" y="169480"/>
                    <a:pt x="0" y="147408"/>
                    <a:pt x="0" y="124393"/>
                  </a:cubicBezTo>
                  <a:lnTo>
                    <a:pt x="0" y="86776"/>
                  </a:lnTo>
                  <a:cubicBezTo>
                    <a:pt x="0" y="63762"/>
                    <a:pt x="9142" y="41690"/>
                    <a:pt x="25416" y="25416"/>
                  </a:cubicBezTo>
                  <a:cubicBezTo>
                    <a:pt x="41690" y="9142"/>
                    <a:pt x="63762" y="0"/>
                    <a:pt x="86776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04775"/>
              <a:ext cx="892905" cy="3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7"/>
                </a:lnSpc>
                <a:spcBef>
                  <a:spcPct val="0"/>
                </a:spcBef>
              </a:pPr>
              <a:r>
                <a:rPr lang="en-US" sz="3260" i="true" spc="140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불용어 처리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39238" y="828675"/>
            <a:ext cx="5254052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전처리 과정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493530" y="2980415"/>
            <a:ext cx="3390248" cy="801784"/>
            <a:chOff x="0" y="0"/>
            <a:chExt cx="892905" cy="2111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2905" cy="211169"/>
            </a:xfrm>
            <a:custGeom>
              <a:avLst/>
              <a:gdLst/>
              <a:ahLst/>
              <a:cxnLst/>
              <a:rect r="r" b="b" t="t" l="l"/>
              <a:pathLst>
                <a:path h="211169" w="892905">
                  <a:moveTo>
                    <a:pt x="86776" y="0"/>
                  </a:moveTo>
                  <a:lnTo>
                    <a:pt x="806128" y="0"/>
                  </a:lnTo>
                  <a:cubicBezTo>
                    <a:pt x="829143" y="0"/>
                    <a:pt x="851215" y="9142"/>
                    <a:pt x="867489" y="25416"/>
                  </a:cubicBezTo>
                  <a:cubicBezTo>
                    <a:pt x="883762" y="41690"/>
                    <a:pt x="892905" y="63762"/>
                    <a:pt x="892905" y="86776"/>
                  </a:cubicBezTo>
                  <a:lnTo>
                    <a:pt x="892905" y="124393"/>
                  </a:lnTo>
                  <a:cubicBezTo>
                    <a:pt x="892905" y="147408"/>
                    <a:pt x="883762" y="169480"/>
                    <a:pt x="867489" y="185753"/>
                  </a:cubicBezTo>
                  <a:cubicBezTo>
                    <a:pt x="851215" y="202027"/>
                    <a:pt x="829143" y="211169"/>
                    <a:pt x="806128" y="211169"/>
                  </a:cubicBezTo>
                  <a:lnTo>
                    <a:pt x="86776" y="211169"/>
                  </a:lnTo>
                  <a:cubicBezTo>
                    <a:pt x="63762" y="211169"/>
                    <a:pt x="41690" y="202027"/>
                    <a:pt x="25416" y="185753"/>
                  </a:cubicBezTo>
                  <a:cubicBezTo>
                    <a:pt x="9142" y="169480"/>
                    <a:pt x="0" y="147408"/>
                    <a:pt x="0" y="124393"/>
                  </a:cubicBezTo>
                  <a:lnTo>
                    <a:pt x="0" y="86776"/>
                  </a:lnTo>
                  <a:cubicBezTo>
                    <a:pt x="0" y="63762"/>
                    <a:pt x="9142" y="41690"/>
                    <a:pt x="25416" y="25416"/>
                  </a:cubicBezTo>
                  <a:cubicBezTo>
                    <a:pt x="41690" y="9142"/>
                    <a:pt x="63762" y="0"/>
                    <a:pt x="86776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04775"/>
              <a:ext cx="892905" cy="3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7"/>
                </a:lnSpc>
                <a:spcBef>
                  <a:spcPct val="0"/>
                </a:spcBef>
              </a:pPr>
              <a:r>
                <a:rPr lang="en-US" sz="3260" i="true" spc="140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패딩 / 인코딩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56238" y="3997626"/>
            <a:ext cx="16831762" cy="3939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2660" i="true" spc="11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def encode_and_pad(tokenized_texts, vocab, </a:t>
            </a:r>
            <a:r>
              <a:rPr lang="en-US" sz="2660" i="true" spc="114">
                <a:solidFill>
                  <a:srgbClr val="004AAD"/>
                </a:solidFill>
                <a:latin typeface="210 다락방"/>
                <a:ea typeface="210 다락방"/>
                <a:cs typeface="210 다락방"/>
                <a:sym typeface="210 다락방"/>
              </a:rPr>
              <a:t>max_len=100</a:t>
            </a:r>
            <a:r>
              <a:rPr lang="en-US" sz="2660" i="true" spc="11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):</a:t>
            </a:r>
          </a:p>
          <a:p>
            <a:pPr algn="l">
              <a:lnSpc>
                <a:spcPts val="5320"/>
              </a:lnSpc>
            </a:pPr>
            <a:r>
              <a:rPr lang="en-US" sz="2660" i="true" spc="11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encoded = [[vocab.get(token, vocab["&lt;UNK&gt;"]) for token in tokens] for tokens in tokenized_texts]    </a:t>
            </a:r>
            <a:r>
              <a:rPr lang="en-US" sz="2660" i="true" spc="114">
                <a:solidFill>
                  <a:srgbClr val="008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# 리스트 =&gt; 인덱스로 변환</a:t>
            </a:r>
          </a:p>
          <a:p>
            <a:pPr algn="l">
              <a:lnSpc>
                <a:spcPts val="5320"/>
              </a:lnSpc>
            </a:pPr>
            <a:r>
              <a:rPr lang="en-US" sz="2660" i="true" spc="11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padded = pad_sequence([torch.tensor(seq) for seq in encoded], batch_first=True, padding_value=vocab["&lt;PAD&gt;"])   </a:t>
            </a:r>
            <a:r>
              <a:rPr lang="en-US" sz="2660" i="true" spc="114">
                <a:solidFill>
                  <a:srgbClr val="008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# 패딩 : 길이 맞추기</a:t>
            </a:r>
          </a:p>
          <a:p>
            <a:pPr algn="l">
              <a:lnSpc>
                <a:spcPts val="5320"/>
              </a:lnSpc>
            </a:pPr>
            <a:r>
              <a:rPr lang="en-US" sz="2660" i="true" spc="11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return padded[:, :max_len]  </a:t>
            </a:r>
            <a:r>
              <a:rPr lang="en-US" sz="2660" i="true" spc="114">
                <a:solidFill>
                  <a:srgbClr val="008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# 최대 길이로 자르기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2493530" y="2864842"/>
            <a:ext cx="3390248" cy="801784"/>
            <a:chOff x="0" y="0"/>
            <a:chExt cx="892905" cy="2111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2905" cy="211169"/>
            </a:xfrm>
            <a:custGeom>
              <a:avLst/>
              <a:gdLst/>
              <a:ahLst/>
              <a:cxnLst/>
              <a:rect r="r" b="b" t="t" l="l"/>
              <a:pathLst>
                <a:path h="211169" w="892905">
                  <a:moveTo>
                    <a:pt x="86776" y="0"/>
                  </a:moveTo>
                  <a:lnTo>
                    <a:pt x="806128" y="0"/>
                  </a:lnTo>
                  <a:cubicBezTo>
                    <a:pt x="829143" y="0"/>
                    <a:pt x="851215" y="9142"/>
                    <a:pt x="867489" y="25416"/>
                  </a:cubicBezTo>
                  <a:cubicBezTo>
                    <a:pt x="883762" y="41690"/>
                    <a:pt x="892905" y="63762"/>
                    <a:pt x="892905" y="86776"/>
                  </a:cubicBezTo>
                  <a:lnTo>
                    <a:pt x="892905" y="124393"/>
                  </a:lnTo>
                  <a:cubicBezTo>
                    <a:pt x="892905" y="147408"/>
                    <a:pt x="883762" y="169480"/>
                    <a:pt x="867489" y="185753"/>
                  </a:cubicBezTo>
                  <a:cubicBezTo>
                    <a:pt x="851215" y="202027"/>
                    <a:pt x="829143" y="211169"/>
                    <a:pt x="806128" y="211169"/>
                  </a:cubicBezTo>
                  <a:lnTo>
                    <a:pt x="86776" y="211169"/>
                  </a:lnTo>
                  <a:cubicBezTo>
                    <a:pt x="63762" y="211169"/>
                    <a:pt x="41690" y="202027"/>
                    <a:pt x="25416" y="185753"/>
                  </a:cubicBezTo>
                  <a:cubicBezTo>
                    <a:pt x="9142" y="169480"/>
                    <a:pt x="0" y="147408"/>
                    <a:pt x="0" y="124393"/>
                  </a:cubicBezTo>
                  <a:lnTo>
                    <a:pt x="0" y="86776"/>
                  </a:lnTo>
                  <a:cubicBezTo>
                    <a:pt x="0" y="63762"/>
                    <a:pt x="9142" y="41690"/>
                    <a:pt x="25416" y="25416"/>
                  </a:cubicBezTo>
                  <a:cubicBezTo>
                    <a:pt x="41690" y="9142"/>
                    <a:pt x="63762" y="0"/>
                    <a:pt x="86776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892905" cy="3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7"/>
                </a:lnSpc>
                <a:spcBef>
                  <a:spcPct val="0"/>
                </a:spcBef>
              </a:pPr>
              <a:r>
                <a:rPr lang="en-US" sz="3260" i="true" spc="140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클래스 비율 확인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493530" y="3936320"/>
            <a:ext cx="11301259" cy="6159186"/>
          </a:xfrm>
          <a:custGeom>
            <a:avLst/>
            <a:gdLst/>
            <a:ahLst/>
            <a:cxnLst/>
            <a:rect r="r" b="b" t="t" l="l"/>
            <a:pathLst>
              <a:path h="6159186" w="11301259">
                <a:moveTo>
                  <a:pt x="0" y="0"/>
                </a:moveTo>
                <a:lnTo>
                  <a:pt x="11301259" y="0"/>
                </a:lnTo>
                <a:lnTo>
                  <a:pt x="11301259" y="6159186"/>
                </a:lnTo>
                <a:lnTo>
                  <a:pt x="0" y="61591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39238" y="828675"/>
            <a:ext cx="5254052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전처리 과정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787132" y="2864842"/>
            <a:ext cx="3390248" cy="801784"/>
            <a:chOff x="0" y="0"/>
            <a:chExt cx="892905" cy="2111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92905" cy="211169"/>
            </a:xfrm>
            <a:custGeom>
              <a:avLst/>
              <a:gdLst/>
              <a:ahLst/>
              <a:cxnLst/>
              <a:rect r="r" b="b" t="t" l="l"/>
              <a:pathLst>
                <a:path h="211169" w="892905">
                  <a:moveTo>
                    <a:pt x="86776" y="0"/>
                  </a:moveTo>
                  <a:lnTo>
                    <a:pt x="806128" y="0"/>
                  </a:lnTo>
                  <a:cubicBezTo>
                    <a:pt x="829143" y="0"/>
                    <a:pt x="851215" y="9142"/>
                    <a:pt x="867489" y="25416"/>
                  </a:cubicBezTo>
                  <a:cubicBezTo>
                    <a:pt x="883762" y="41690"/>
                    <a:pt x="892905" y="63762"/>
                    <a:pt x="892905" y="86776"/>
                  </a:cubicBezTo>
                  <a:lnTo>
                    <a:pt x="892905" y="124393"/>
                  </a:lnTo>
                  <a:cubicBezTo>
                    <a:pt x="892905" y="147408"/>
                    <a:pt x="883762" y="169480"/>
                    <a:pt x="867489" y="185753"/>
                  </a:cubicBezTo>
                  <a:cubicBezTo>
                    <a:pt x="851215" y="202027"/>
                    <a:pt x="829143" y="211169"/>
                    <a:pt x="806128" y="211169"/>
                  </a:cubicBezTo>
                  <a:lnTo>
                    <a:pt x="86776" y="211169"/>
                  </a:lnTo>
                  <a:cubicBezTo>
                    <a:pt x="63762" y="211169"/>
                    <a:pt x="41690" y="202027"/>
                    <a:pt x="25416" y="185753"/>
                  </a:cubicBezTo>
                  <a:cubicBezTo>
                    <a:pt x="9142" y="169480"/>
                    <a:pt x="0" y="147408"/>
                    <a:pt x="0" y="124393"/>
                  </a:cubicBezTo>
                  <a:lnTo>
                    <a:pt x="0" y="86776"/>
                  </a:lnTo>
                  <a:cubicBezTo>
                    <a:pt x="0" y="63762"/>
                    <a:pt x="9142" y="41690"/>
                    <a:pt x="25416" y="25416"/>
                  </a:cubicBezTo>
                  <a:cubicBezTo>
                    <a:pt x="41690" y="9142"/>
                    <a:pt x="63762" y="0"/>
                    <a:pt x="86776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892905" cy="3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7"/>
                </a:lnSpc>
                <a:spcBef>
                  <a:spcPct val="0"/>
                </a:spcBef>
              </a:pPr>
              <a:r>
                <a:rPr lang="en-US" sz="3260" i="true" spc="140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+ 가중치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8347450" y="2698418"/>
            <a:ext cx="1134632" cy="113463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98D4E1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203200" y="-180975"/>
              <a:ext cx="406400" cy="892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39238" y="828675"/>
            <a:ext cx="5254052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모델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9238" y="2807097"/>
            <a:ext cx="16093877" cy="6254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7"/>
              </a:lnSpc>
              <a:spcBef>
                <a:spcPct val="0"/>
              </a:spcBef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class</a:t>
            </a:r>
            <a:r>
              <a:rPr lang="en-US" sz="3260" i="true" spc="140">
                <a:solidFill>
                  <a:srgbClr val="004AAD"/>
                </a:solidFill>
                <a:latin typeface="210 다락방"/>
                <a:ea typeface="210 다락방"/>
                <a:cs typeface="210 다락방"/>
                <a:sym typeface="210 다락방"/>
              </a:rPr>
              <a:t> LSTM</a:t>
            </a: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Classifier(nn.Module):</a:t>
            </a:r>
          </a:p>
          <a:p>
            <a:pPr algn="l">
              <a:lnSpc>
                <a:spcPts val="4987"/>
              </a:lnSpc>
              <a:spcBef>
                <a:spcPct val="0"/>
              </a:spcBef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def __init__(self, vocab_size, </a:t>
            </a:r>
            <a:r>
              <a:rPr lang="en-US" sz="3260" i="true" spc="140">
                <a:solidFill>
                  <a:srgbClr val="004AAD"/>
                </a:solidFill>
                <a:latin typeface="210 다락방"/>
                <a:ea typeface="210 다락방"/>
                <a:cs typeface="210 다락방"/>
                <a:sym typeface="210 다락방"/>
              </a:rPr>
              <a:t>embedding_dim=128</a:t>
            </a: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, </a:t>
            </a:r>
            <a:r>
              <a:rPr lang="en-US" sz="3260" i="true" spc="140">
                <a:solidFill>
                  <a:srgbClr val="004AAD"/>
                </a:solidFill>
                <a:latin typeface="210 다락방"/>
                <a:ea typeface="210 다락방"/>
                <a:cs typeface="210 다락방"/>
                <a:sym typeface="210 다락방"/>
              </a:rPr>
              <a:t>hidden_dim=512</a:t>
            </a: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,  </a:t>
            </a:r>
          </a:p>
          <a:p>
            <a:pPr algn="l">
              <a:lnSpc>
                <a:spcPts val="4987"/>
              </a:lnSpc>
              <a:spcBef>
                <a:spcPct val="0"/>
              </a:spcBef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                     output_dim=3, </a:t>
            </a:r>
            <a:r>
              <a:rPr lang="en-US" sz="3260" i="true" spc="140">
                <a:solidFill>
                  <a:srgbClr val="004AAD"/>
                </a:solidFill>
                <a:latin typeface="210 다락방"/>
                <a:ea typeface="210 다락방"/>
                <a:cs typeface="210 다락방"/>
                <a:sym typeface="210 다락방"/>
              </a:rPr>
              <a:t>dropout=0.5</a:t>
            </a: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):</a:t>
            </a:r>
          </a:p>
          <a:p>
            <a:pPr algn="l">
              <a:lnSpc>
                <a:spcPts val="4987"/>
              </a:lnSpc>
              <a:spcBef>
                <a:spcPct val="0"/>
              </a:spcBef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    super().__init__()</a:t>
            </a:r>
          </a:p>
          <a:p>
            <a:pPr algn="l">
              <a:lnSpc>
                <a:spcPts val="4987"/>
              </a:lnSpc>
              <a:spcBef>
                <a:spcPct val="0"/>
              </a:spcBef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    self.embedding = nn.Embedding(vocab_size, embedding_dim,          </a:t>
            </a:r>
          </a:p>
          <a:p>
            <a:pPr algn="l">
              <a:lnSpc>
                <a:spcPts val="4987"/>
              </a:lnSpc>
              <a:spcBef>
                <a:spcPct val="0"/>
              </a:spcBef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                                                         padding_idx=0)</a:t>
            </a:r>
          </a:p>
          <a:p>
            <a:pPr algn="l">
              <a:lnSpc>
                <a:spcPts val="4987"/>
              </a:lnSpc>
              <a:spcBef>
                <a:spcPct val="0"/>
              </a:spcBef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    self.lstm = nn.LSTM(embedding_dim, hidden_dim, batch_first=True, </a:t>
            </a:r>
          </a:p>
          <a:p>
            <a:pPr algn="l">
              <a:lnSpc>
                <a:spcPts val="4987"/>
              </a:lnSpc>
              <a:spcBef>
                <a:spcPct val="0"/>
              </a:spcBef>
            </a:pPr>
            <a:r>
              <a:rPr lang="en-US" sz="3260" i="true" spc="140">
                <a:solidFill>
                  <a:srgbClr val="004AAD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                                      bidirectional=True</a:t>
            </a: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)</a:t>
            </a:r>
          </a:p>
          <a:p>
            <a:pPr algn="l">
              <a:lnSpc>
                <a:spcPts val="4987"/>
              </a:lnSpc>
              <a:spcBef>
                <a:spcPct val="0"/>
              </a:spcBef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    self.dropout = nn.Dropout(dropout)</a:t>
            </a:r>
          </a:p>
          <a:p>
            <a:pPr algn="l">
              <a:lnSpc>
                <a:spcPts val="4987"/>
              </a:lnSpc>
              <a:spcBef>
                <a:spcPct val="0"/>
              </a:spcBef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    self.fc = nn.Linear(</a:t>
            </a:r>
            <a:r>
              <a:rPr lang="en-US" sz="3260" i="true" spc="140">
                <a:solidFill>
                  <a:srgbClr val="004AAD"/>
                </a:solidFill>
                <a:latin typeface="210 다락방"/>
                <a:ea typeface="210 다락방"/>
                <a:cs typeface="210 다락방"/>
                <a:sym typeface="210 다락방"/>
              </a:rPr>
              <a:t>hidden_dim * 2,</a:t>
            </a: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 output_dim)  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364302" y="1075707"/>
            <a:ext cx="1134948" cy="801784"/>
            <a:chOff x="0" y="0"/>
            <a:chExt cx="298916" cy="2111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8916" cy="211169"/>
            </a:xfrm>
            <a:custGeom>
              <a:avLst/>
              <a:gdLst/>
              <a:ahLst/>
              <a:cxnLst/>
              <a:rect r="r" b="b" t="t" l="l"/>
              <a:pathLst>
                <a:path h="211169" w="298916">
                  <a:moveTo>
                    <a:pt x="105585" y="0"/>
                  </a:moveTo>
                  <a:lnTo>
                    <a:pt x="193332" y="0"/>
                  </a:lnTo>
                  <a:cubicBezTo>
                    <a:pt x="251644" y="0"/>
                    <a:pt x="298916" y="47272"/>
                    <a:pt x="298916" y="105585"/>
                  </a:cubicBezTo>
                  <a:lnTo>
                    <a:pt x="298916" y="105585"/>
                  </a:lnTo>
                  <a:cubicBezTo>
                    <a:pt x="298916" y="163898"/>
                    <a:pt x="251644" y="211169"/>
                    <a:pt x="193332" y="211169"/>
                  </a:cubicBezTo>
                  <a:lnTo>
                    <a:pt x="105585" y="211169"/>
                  </a:lnTo>
                  <a:cubicBezTo>
                    <a:pt x="47272" y="211169"/>
                    <a:pt x="0" y="163898"/>
                    <a:pt x="0" y="105585"/>
                  </a:cubicBezTo>
                  <a:lnTo>
                    <a:pt x="0" y="105585"/>
                  </a:lnTo>
                  <a:cubicBezTo>
                    <a:pt x="0" y="47272"/>
                    <a:pt x="47272" y="0"/>
                    <a:pt x="105585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04775"/>
              <a:ext cx="298916" cy="3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7"/>
                </a:lnSpc>
                <a:spcBef>
                  <a:spcPct val="0"/>
                </a:spcBef>
              </a:pPr>
              <a:r>
                <a:rPr lang="en-US" sz="3260" i="true" spc="140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67813" y="828675"/>
            <a:ext cx="5254052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모델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364302" y="1075707"/>
            <a:ext cx="1134948" cy="801784"/>
            <a:chOff x="0" y="0"/>
            <a:chExt cx="298916" cy="2111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8916" cy="211169"/>
            </a:xfrm>
            <a:custGeom>
              <a:avLst/>
              <a:gdLst/>
              <a:ahLst/>
              <a:cxnLst/>
              <a:rect r="r" b="b" t="t" l="l"/>
              <a:pathLst>
                <a:path h="211169" w="298916">
                  <a:moveTo>
                    <a:pt x="105585" y="0"/>
                  </a:moveTo>
                  <a:lnTo>
                    <a:pt x="193332" y="0"/>
                  </a:lnTo>
                  <a:cubicBezTo>
                    <a:pt x="251644" y="0"/>
                    <a:pt x="298916" y="47272"/>
                    <a:pt x="298916" y="105585"/>
                  </a:cubicBezTo>
                  <a:lnTo>
                    <a:pt x="298916" y="105585"/>
                  </a:lnTo>
                  <a:cubicBezTo>
                    <a:pt x="298916" y="163898"/>
                    <a:pt x="251644" y="211169"/>
                    <a:pt x="193332" y="211169"/>
                  </a:cubicBezTo>
                  <a:lnTo>
                    <a:pt x="105585" y="211169"/>
                  </a:lnTo>
                  <a:cubicBezTo>
                    <a:pt x="47272" y="211169"/>
                    <a:pt x="0" y="163898"/>
                    <a:pt x="0" y="105585"/>
                  </a:cubicBezTo>
                  <a:lnTo>
                    <a:pt x="0" y="105585"/>
                  </a:lnTo>
                  <a:cubicBezTo>
                    <a:pt x="0" y="47272"/>
                    <a:pt x="47272" y="0"/>
                    <a:pt x="105585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04775"/>
              <a:ext cx="298916" cy="3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7"/>
                </a:lnSpc>
                <a:spcBef>
                  <a:spcPct val="0"/>
                </a:spcBef>
              </a:pPr>
              <a:r>
                <a:rPr lang="en-US" sz="3260" i="true" spc="140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2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90362" y="2374168"/>
            <a:ext cx="14498241" cy="750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4"/>
              </a:lnSpc>
            </a:pPr>
          </a:p>
          <a:p>
            <a:pPr algn="l">
              <a:lnSpc>
                <a:spcPts val="5444"/>
              </a:lnSpc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def forward(self, x):</a:t>
            </a:r>
          </a:p>
          <a:p>
            <a:pPr algn="l">
              <a:lnSpc>
                <a:spcPts val="5444"/>
              </a:lnSpc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    embedded = self.embedding(x)</a:t>
            </a:r>
          </a:p>
          <a:p>
            <a:pPr algn="l">
              <a:lnSpc>
                <a:spcPts val="5444"/>
              </a:lnSpc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    _, (hidden, _) = self.lstm(embedded)</a:t>
            </a:r>
          </a:p>
          <a:p>
            <a:pPr algn="l">
              <a:lnSpc>
                <a:spcPts val="5444"/>
              </a:lnSpc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    # hidden: [num_layers * num_directions, batch, hidden_dim]</a:t>
            </a:r>
          </a:p>
          <a:p>
            <a:pPr algn="l">
              <a:lnSpc>
                <a:spcPts val="5444"/>
              </a:lnSpc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    hidden_cat = torch.cat((hidden[-2], hidden[-1]), dim=1)  </a:t>
            </a:r>
          </a:p>
          <a:p>
            <a:pPr algn="l">
              <a:lnSpc>
                <a:spcPts val="5444"/>
              </a:lnSpc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    </a:t>
            </a:r>
            <a:r>
              <a:rPr lang="en-US" sz="3260" i="true" spc="140">
                <a:solidFill>
                  <a:srgbClr val="008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# 양방향이므로 마지막 두 개 연결</a:t>
            </a:r>
          </a:p>
          <a:p>
            <a:pPr algn="l">
              <a:lnSpc>
                <a:spcPts val="5444"/>
              </a:lnSpc>
            </a:pPr>
          </a:p>
          <a:p>
            <a:pPr algn="l">
              <a:lnSpc>
                <a:spcPts val="5444"/>
              </a:lnSpc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    hidden_cat = self.dropout(hidden_cat)</a:t>
            </a:r>
          </a:p>
          <a:p>
            <a:pPr algn="l">
              <a:lnSpc>
                <a:spcPts val="5444"/>
              </a:lnSpc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        return self.fc(hidden_cat)</a:t>
            </a:r>
          </a:p>
          <a:p>
            <a:pPr algn="l">
              <a:lnSpc>
                <a:spcPts val="5444"/>
              </a:lnSpc>
            </a:p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39238" y="828675"/>
            <a:ext cx="5254052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모델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84340" y="2353078"/>
            <a:ext cx="7604340" cy="185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7"/>
              </a:lnSpc>
              <a:spcBef>
                <a:spcPct val="0"/>
              </a:spcBef>
            </a:pPr>
            <a:r>
              <a:rPr lang="en-US" sz="3260" i="true" spc="140">
                <a:solidFill>
                  <a:srgbClr val="004AAD"/>
                </a:solidFill>
                <a:latin typeface="210 다락방"/>
                <a:ea typeface="210 다락방"/>
                <a:cs typeface="210 다락방"/>
                <a:sym typeface="210 다락방"/>
              </a:rPr>
              <a:t>BATCH_SIZE =</a:t>
            </a: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 </a:t>
            </a:r>
            <a:r>
              <a:rPr lang="en-US" sz="3260" i="true" spc="140">
                <a:solidFill>
                  <a:srgbClr val="004AAD"/>
                </a:solidFill>
                <a:latin typeface="210 다락방"/>
                <a:ea typeface="210 다락방"/>
                <a:cs typeface="210 다락방"/>
                <a:sym typeface="210 다락방"/>
              </a:rPr>
              <a:t>32</a:t>
            </a: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 </a:t>
            </a:r>
            <a:r>
              <a:rPr lang="en-US" sz="3260" i="true" spc="140">
                <a:solidFill>
                  <a:srgbClr val="008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# 64, 100, 128</a:t>
            </a:r>
          </a:p>
          <a:p>
            <a:pPr algn="l">
              <a:lnSpc>
                <a:spcPts val="4987"/>
              </a:lnSpc>
              <a:spcBef>
                <a:spcPct val="0"/>
              </a:spcBef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EPOCHS = 500</a:t>
            </a:r>
          </a:p>
          <a:p>
            <a:pPr algn="l">
              <a:lnSpc>
                <a:spcPts val="4987"/>
              </a:lnSpc>
              <a:spcBef>
                <a:spcPct val="0"/>
              </a:spcBef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MAX_LEN = 150     </a:t>
            </a:r>
            <a:r>
              <a:rPr lang="en-US" sz="3260" i="true" spc="140">
                <a:solidFill>
                  <a:srgbClr val="008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# 50, 100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5075" y="4949186"/>
            <a:ext cx="15823605" cy="3852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50"/>
              </a:lnSpc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optimizer = optim.Adam(model.parameters(), </a:t>
            </a:r>
            <a:r>
              <a:rPr lang="en-US" sz="3260" i="true" spc="140">
                <a:solidFill>
                  <a:srgbClr val="004AAD"/>
                </a:solidFill>
                <a:latin typeface="210 다락방"/>
                <a:ea typeface="210 다락방"/>
                <a:cs typeface="210 다락방"/>
                <a:sym typeface="210 다락방"/>
              </a:rPr>
              <a:t>lr=0.001</a:t>
            </a: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, </a:t>
            </a:r>
          </a:p>
          <a:p>
            <a:pPr algn="just">
              <a:lnSpc>
                <a:spcPts val="5150"/>
              </a:lnSpc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                                   weight_decay=1e-5)</a:t>
            </a:r>
          </a:p>
          <a:p>
            <a:pPr algn="just">
              <a:lnSpc>
                <a:spcPts val="5150"/>
              </a:lnSpc>
            </a:pPr>
          </a:p>
          <a:p>
            <a:pPr algn="just">
              <a:lnSpc>
                <a:spcPts val="5150"/>
              </a:lnSpc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scheduler = torch.optim.lr_scheduler.StepLR(optimizer, </a:t>
            </a:r>
          </a:p>
          <a:p>
            <a:pPr algn="just">
              <a:lnSpc>
                <a:spcPts val="5150"/>
              </a:lnSpc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                                                                        step_size=5,                     </a:t>
            </a:r>
          </a:p>
          <a:p>
            <a:pPr algn="just">
              <a:lnSpc>
                <a:spcPts val="5150"/>
              </a:lnSpc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                                                                            gamma=0.5)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260156" y="1656069"/>
            <a:ext cx="1134948" cy="801784"/>
            <a:chOff x="0" y="0"/>
            <a:chExt cx="298916" cy="2111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8916" cy="211169"/>
            </a:xfrm>
            <a:custGeom>
              <a:avLst/>
              <a:gdLst/>
              <a:ahLst/>
              <a:cxnLst/>
              <a:rect r="r" b="b" t="t" l="l"/>
              <a:pathLst>
                <a:path h="211169" w="298916">
                  <a:moveTo>
                    <a:pt x="105585" y="0"/>
                  </a:moveTo>
                  <a:lnTo>
                    <a:pt x="193332" y="0"/>
                  </a:lnTo>
                  <a:cubicBezTo>
                    <a:pt x="251644" y="0"/>
                    <a:pt x="298916" y="47272"/>
                    <a:pt x="298916" y="105585"/>
                  </a:cubicBezTo>
                  <a:lnTo>
                    <a:pt x="298916" y="105585"/>
                  </a:lnTo>
                  <a:cubicBezTo>
                    <a:pt x="298916" y="163898"/>
                    <a:pt x="251644" y="211169"/>
                    <a:pt x="193332" y="211169"/>
                  </a:cubicBezTo>
                  <a:lnTo>
                    <a:pt x="105585" y="211169"/>
                  </a:lnTo>
                  <a:cubicBezTo>
                    <a:pt x="47272" y="211169"/>
                    <a:pt x="0" y="163898"/>
                    <a:pt x="0" y="105585"/>
                  </a:cubicBezTo>
                  <a:lnTo>
                    <a:pt x="0" y="105585"/>
                  </a:lnTo>
                  <a:cubicBezTo>
                    <a:pt x="0" y="47272"/>
                    <a:pt x="47272" y="0"/>
                    <a:pt x="105585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298916" cy="3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7"/>
                </a:lnSpc>
                <a:spcBef>
                  <a:spcPct val="0"/>
                </a:spcBef>
              </a:pPr>
              <a:r>
                <a:rPr lang="en-US" sz="3260" i="true" spc="140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5075" y="3739048"/>
            <a:ext cx="1134948" cy="801784"/>
            <a:chOff x="0" y="0"/>
            <a:chExt cx="298916" cy="2111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8916" cy="211169"/>
            </a:xfrm>
            <a:custGeom>
              <a:avLst/>
              <a:gdLst/>
              <a:ahLst/>
              <a:cxnLst/>
              <a:rect r="r" b="b" t="t" l="l"/>
              <a:pathLst>
                <a:path h="211169" w="298916">
                  <a:moveTo>
                    <a:pt x="105585" y="0"/>
                  </a:moveTo>
                  <a:lnTo>
                    <a:pt x="193332" y="0"/>
                  </a:lnTo>
                  <a:cubicBezTo>
                    <a:pt x="251644" y="0"/>
                    <a:pt x="298916" y="47272"/>
                    <a:pt x="298916" y="105585"/>
                  </a:cubicBezTo>
                  <a:lnTo>
                    <a:pt x="298916" y="105585"/>
                  </a:lnTo>
                  <a:cubicBezTo>
                    <a:pt x="298916" y="163898"/>
                    <a:pt x="251644" y="211169"/>
                    <a:pt x="193332" y="211169"/>
                  </a:cubicBezTo>
                  <a:lnTo>
                    <a:pt x="105585" y="211169"/>
                  </a:lnTo>
                  <a:cubicBezTo>
                    <a:pt x="47272" y="211169"/>
                    <a:pt x="0" y="163898"/>
                    <a:pt x="0" y="105585"/>
                  </a:cubicBezTo>
                  <a:lnTo>
                    <a:pt x="0" y="105585"/>
                  </a:lnTo>
                  <a:cubicBezTo>
                    <a:pt x="0" y="47272"/>
                    <a:pt x="47272" y="0"/>
                    <a:pt x="105585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298916" cy="315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987"/>
                </a:lnSpc>
                <a:spcBef>
                  <a:spcPct val="0"/>
                </a:spcBef>
              </a:pPr>
              <a:r>
                <a:rPr lang="en-US" sz="3260" i="true" spc="140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4899234" y="369935"/>
            <a:ext cx="13086498" cy="658765"/>
            <a:chOff x="0" y="0"/>
            <a:chExt cx="3446650" cy="1735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46650" cy="173502"/>
            </a:xfrm>
            <a:custGeom>
              <a:avLst/>
              <a:gdLst/>
              <a:ahLst/>
              <a:cxnLst/>
              <a:rect r="r" b="b" t="t" l="l"/>
              <a:pathLst>
                <a:path h="173502" w="3446650">
                  <a:moveTo>
                    <a:pt x="22481" y="0"/>
                  </a:moveTo>
                  <a:lnTo>
                    <a:pt x="3424169" y="0"/>
                  </a:lnTo>
                  <a:cubicBezTo>
                    <a:pt x="3436585" y="0"/>
                    <a:pt x="3446650" y="10065"/>
                    <a:pt x="3446650" y="22481"/>
                  </a:cubicBezTo>
                  <a:lnTo>
                    <a:pt x="3446650" y="151021"/>
                  </a:lnTo>
                  <a:cubicBezTo>
                    <a:pt x="3446650" y="163437"/>
                    <a:pt x="3436585" y="173502"/>
                    <a:pt x="3424169" y="173502"/>
                  </a:cubicBezTo>
                  <a:lnTo>
                    <a:pt x="22481" y="173502"/>
                  </a:lnTo>
                  <a:cubicBezTo>
                    <a:pt x="10065" y="173502"/>
                    <a:pt x="0" y="163437"/>
                    <a:pt x="0" y="151021"/>
                  </a:cubicBezTo>
                  <a:lnTo>
                    <a:pt x="0" y="22481"/>
                  </a:lnTo>
                  <a:cubicBezTo>
                    <a:pt x="0" y="10065"/>
                    <a:pt x="10065" y="0"/>
                    <a:pt x="22481" y="0"/>
                  </a:cubicBezTo>
                  <a:close/>
                </a:path>
              </a:pathLst>
            </a:custGeom>
            <a:solidFill>
              <a:srgbClr val="DDEFF2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3446650" cy="268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59"/>
                </a:lnSpc>
                <a:spcBef>
                  <a:spcPct val="0"/>
                </a:spcBef>
              </a:pPr>
              <a:r>
                <a:rPr lang="en-US" sz="2718" i="true" spc="116">
                  <a:solidFill>
                    <a:srgbClr val="152225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model_acc0.5563_epoch5_20250415_111243.pth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3731791"/>
            <a:ext cx="11724019" cy="5818044"/>
          </a:xfrm>
          <a:custGeom>
            <a:avLst/>
            <a:gdLst/>
            <a:ahLst/>
            <a:cxnLst/>
            <a:rect r="r" b="b" t="t" l="l"/>
            <a:pathLst>
              <a:path h="5818044" w="11724019">
                <a:moveTo>
                  <a:pt x="0" y="0"/>
                </a:moveTo>
                <a:lnTo>
                  <a:pt x="11724019" y="0"/>
                </a:lnTo>
                <a:lnTo>
                  <a:pt x="11724019" y="5818045"/>
                </a:lnTo>
                <a:lnTo>
                  <a:pt x="0" y="5818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554820" y="7014073"/>
            <a:ext cx="733468" cy="73346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203200" y="-180975"/>
              <a:ext cx="406400" cy="892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39238" y="828675"/>
            <a:ext cx="5254052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분석 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43201" y="1218335"/>
            <a:ext cx="12542532" cy="2513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6"/>
              </a:lnSpc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- Train Loss: 0.47            - Train Accuracy: 0.81</a:t>
            </a:r>
          </a:p>
          <a:p>
            <a:pPr algn="l">
              <a:lnSpc>
                <a:spcPts val="6846"/>
              </a:lnSpc>
            </a:pPr>
            <a:r>
              <a:rPr lang="en-US" sz="3260" i="true" spc="14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- Validation Loss: 1.21      - Validation Accuracy: 0.56</a:t>
            </a:r>
          </a:p>
          <a:p>
            <a:pPr algn="l">
              <a:lnSpc>
                <a:spcPts val="6846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756444" y="6280605"/>
            <a:ext cx="733468" cy="73346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203200" y="-180975"/>
              <a:ext cx="406400" cy="892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F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30221" y="768399"/>
            <a:ext cx="7794654" cy="8750201"/>
            <a:chOff x="0" y="0"/>
            <a:chExt cx="5631739" cy="63221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098" y="-6509"/>
              <a:ext cx="5646070" cy="6354188"/>
            </a:xfrm>
            <a:custGeom>
              <a:avLst/>
              <a:gdLst/>
              <a:ahLst/>
              <a:cxnLst/>
              <a:rect r="r" b="b" t="t" l="l"/>
              <a:pathLst>
                <a:path h="6354188" w="5646070">
                  <a:moveTo>
                    <a:pt x="63030" y="5760634"/>
                  </a:moveTo>
                  <a:cubicBezTo>
                    <a:pt x="63030" y="5760634"/>
                    <a:pt x="0" y="5514070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4752996" y="6965"/>
                  </a:cubicBezTo>
                  <a:cubicBezTo>
                    <a:pt x="4969745" y="16819"/>
                    <a:pt x="5174060" y="36481"/>
                    <a:pt x="5308248" y="101690"/>
                  </a:cubicBezTo>
                  <a:cubicBezTo>
                    <a:pt x="5564294" y="226120"/>
                    <a:pt x="5646069" y="459160"/>
                    <a:pt x="5640582" y="704684"/>
                  </a:cubicBezTo>
                  <a:cubicBezTo>
                    <a:pt x="5640582" y="704684"/>
                    <a:pt x="5597294" y="1013073"/>
                    <a:pt x="5604727" y="1248607"/>
                  </a:cubicBezTo>
                  <a:cubicBezTo>
                    <a:pt x="5611850" y="5502436"/>
                    <a:pt x="5619007" y="5698039"/>
                    <a:pt x="5619007" y="5698039"/>
                  </a:cubicBezTo>
                  <a:cubicBezTo>
                    <a:pt x="5602325" y="5913771"/>
                    <a:pt x="5487681" y="6124382"/>
                    <a:pt x="5290812" y="6236007"/>
                  </a:cubicBezTo>
                  <a:cubicBezTo>
                    <a:pt x="5140461" y="6321255"/>
                    <a:pt x="4942429" y="6336353"/>
                    <a:pt x="3924101" y="6325612"/>
                  </a:cubicBezTo>
                  <a:cubicBezTo>
                    <a:pt x="645952" y="6320335"/>
                    <a:pt x="384604" y="6354188"/>
                    <a:pt x="254278" y="6245030"/>
                  </a:cubicBezTo>
                  <a:cubicBezTo>
                    <a:pt x="145767" y="6154145"/>
                    <a:pt x="81795" y="5960833"/>
                    <a:pt x="63030" y="5760634"/>
                  </a:cubicBezTo>
                  <a:close/>
                </a:path>
              </a:pathLst>
            </a:custGeom>
            <a:solidFill>
              <a:srgbClr val="FAFAF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684565" y="3482442"/>
            <a:ext cx="3964488" cy="63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86"/>
              </a:lnSpc>
              <a:spcBef>
                <a:spcPct val="0"/>
              </a:spcBef>
            </a:pPr>
            <a:r>
              <a:rPr lang="en-US" sz="3520" i="true" spc="15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텍스트 데이터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993697" y="3198622"/>
            <a:ext cx="1409904" cy="1305924"/>
          </a:xfrm>
          <a:custGeom>
            <a:avLst/>
            <a:gdLst/>
            <a:ahLst/>
            <a:cxnLst/>
            <a:rect r="r" b="b" t="t" l="l"/>
            <a:pathLst>
              <a:path h="1305924" w="1409904">
                <a:moveTo>
                  <a:pt x="0" y="0"/>
                </a:moveTo>
                <a:lnTo>
                  <a:pt x="1409904" y="0"/>
                </a:lnTo>
                <a:lnTo>
                  <a:pt x="1409904" y="1305924"/>
                </a:lnTo>
                <a:lnTo>
                  <a:pt x="0" y="1305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93697" y="4733146"/>
            <a:ext cx="1409904" cy="1305924"/>
          </a:xfrm>
          <a:custGeom>
            <a:avLst/>
            <a:gdLst/>
            <a:ahLst/>
            <a:cxnLst/>
            <a:rect r="r" b="b" t="t" l="l"/>
            <a:pathLst>
              <a:path h="1305924" w="1409904">
                <a:moveTo>
                  <a:pt x="0" y="0"/>
                </a:moveTo>
                <a:lnTo>
                  <a:pt x="1409904" y="0"/>
                </a:lnTo>
                <a:lnTo>
                  <a:pt x="1409904" y="1305924"/>
                </a:lnTo>
                <a:lnTo>
                  <a:pt x="0" y="1305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55577" y="3346850"/>
            <a:ext cx="886144" cy="1083968"/>
          </a:xfrm>
          <a:custGeom>
            <a:avLst/>
            <a:gdLst/>
            <a:ahLst/>
            <a:cxnLst/>
            <a:rect r="r" b="b" t="t" l="l"/>
            <a:pathLst>
              <a:path h="1083968" w="886144">
                <a:moveTo>
                  <a:pt x="0" y="0"/>
                </a:moveTo>
                <a:lnTo>
                  <a:pt x="886144" y="0"/>
                </a:lnTo>
                <a:lnTo>
                  <a:pt x="886144" y="1083968"/>
                </a:lnTo>
                <a:lnTo>
                  <a:pt x="0" y="1083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93697" y="7863538"/>
            <a:ext cx="1409904" cy="1305924"/>
          </a:xfrm>
          <a:custGeom>
            <a:avLst/>
            <a:gdLst/>
            <a:ahLst/>
            <a:cxnLst/>
            <a:rect r="r" b="b" t="t" l="l"/>
            <a:pathLst>
              <a:path h="1305924" w="1409904">
                <a:moveTo>
                  <a:pt x="0" y="0"/>
                </a:moveTo>
                <a:lnTo>
                  <a:pt x="1409904" y="0"/>
                </a:lnTo>
                <a:lnTo>
                  <a:pt x="1409904" y="1305924"/>
                </a:lnTo>
                <a:lnTo>
                  <a:pt x="0" y="1305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67621" y="5056355"/>
            <a:ext cx="1062057" cy="1048782"/>
          </a:xfrm>
          <a:custGeom>
            <a:avLst/>
            <a:gdLst/>
            <a:ahLst/>
            <a:cxnLst/>
            <a:rect r="r" b="b" t="t" l="l"/>
            <a:pathLst>
              <a:path h="1048782" w="1062057">
                <a:moveTo>
                  <a:pt x="0" y="0"/>
                </a:moveTo>
                <a:lnTo>
                  <a:pt x="1062057" y="0"/>
                </a:lnTo>
                <a:lnTo>
                  <a:pt x="1062057" y="1048782"/>
                </a:lnTo>
                <a:lnTo>
                  <a:pt x="0" y="1048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83949" y="8071946"/>
            <a:ext cx="955874" cy="975381"/>
          </a:xfrm>
          <a:custGeom>
            <a:avLst/>
            <a:gdLst/>
            <a:ahLst/>
            <a:cxnLst/>
            <a:rect r="r" b="b" t="t" l="l"/>
            <a:pathLst>
              <a:path h="975381" w="955874">
                <a:moveTo>
                  <a:pt x="0" y="0"/>
                </a:moveTo>
                <a:lnTo>
                  <a:pt x="955873" y="0"/>
                </a:lnTo>
                <a:lnTo>
                  <a:pt x="955873" y="975381"/>
                </a:lnTo>
                <a:lnTo>
                  <a:pt x="0" y="975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49714">
            <a:off x="13648030" y="-2287346"/>
            <a:ext cx="9889586" cy="7516085"/>
          </a:xfrm>
          <a:custGeom>
            <a:avLst/>
            <a:gdLst/>
            <a:ahLst/>
            <a:cxnLst/>
            <a:rect r="r" b="b" t="t" l="l"/>
            <a:pathLst>
              <a:path h="7516085" w="9889586">
                <a:moveTo>
                  <a:pt x="0" y="0"/>
                </a:moveTo>
                <a:lnTo>
                  <a:pt x="9889586" y="0"/>
                </a:lnTo>
                <a:lnTo>
                  <a:pt x="9889586" y="7516085"/>
                </a:lnTo>
                <a:lnTo>
                  <a:pt x="0" y="75160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true" flipV="false" rot="0">
            <a:off x="11205305" y="1470696"/>
            <a:ext cx="5201518" cy="5239624"/>
          </a:xfrm>
          <a:custGeom>
            <a:avLst/>
            <a:gdLst/>
            <a:ahLst/>
            <a:cxnLst/>
            <a:rect r="r" b="b" t="t" l="l"/>
            <a:pathLst>
              <a:path h="5239624" w="5201518">
                <a:moveTo>
                  <a:pt x="5201518" y="0"/>
                </a:moveTo>
                <a:lnTo>
                  <a:pt x="0" y="0"/>
                </a:lnTo>
                <a:lnTo>
                  <a:pt x="0" y="5239624"/>
                </a:lnTo>
                <a:lnTo>
                  <a:pt x="5201518" y="5239624"/>
                </a:lnTo>
                <a:lnTo>
                  <a:pt x="520151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39131" y="969391"/>
            <a:ext cx="5132285" cy="10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7"/>
              </a:lnSpc>
              <a:spcBef>
                <a:spcPct val="0"/>
              </a:spcBef>
            </a:pPr>
            <a:r>
              <a:rPr lang="en-US" sz="5900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감성 분석 모델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84565" y="5016966"/>
            <a:ext cx="4566234" cy="63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86"/>
              </a:lnSpc>
              <a:spcBef>
                <a:spcPct val="0"/>
              </a:spcBef>
            </a:pPr>
            <a:r>
              <a:rPr lang="en-US" sz="3520" i="true" spc="15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데이터 전처리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84565" y="8190495"/>
            <a:ext cx="4930650" cy="63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86"/>
              </a:lnSpc>
              <a:spcBef>
                <a:spcPct val="0"/>
              </a:spcBef>
            </a:pPr>
            <a:r>
              <a:rPr lang="en-US" sz="3520" i="true" spc="15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시연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211189" y="7711728"/>
            <a:ext cx="10069235" cy="3991079"/>
          </a:xfrm>
          <a:custGeom>
            <a:avLst/>
            <a:gdLst/>
            <a:ahLst/>
            <a:cxnLst/>
            <a:rect r="r" b="b" t="t" l="l"/>
            <a:pathLst>
              <a:path h="3991079" w="10069235">
                <a:moveTo>
                  <a:pt x="0" y="0"/>
                </a:moveTo>
                <a:lnTo>
                  <a:pt x="10069235" y="0"/>
                </a:lnTo>
                <a:lnTo>
                  <a:pt x="10069235" y="3991078"/>
                </a:lnTo>
                <a:lnTo>
                  <a:pt x="0" y="39910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1522046" y="5870889"/>
            <a:ext cx="6479400" cy="4064351"/>
          </a:xfrm>
          <a:custGeom>
            <a:avLst/>
            <a:gdLst/>
            <a:ahLst/>
            <a:cxnLst/>
            <a:rect r="r" b="b" t="t" l="l"/>
            <a:pathLst>
              <a:path h="4064351" w="6479400">
                <a:moveTo>
                  <a:pt x="0" y="0"/>
                </a:moveTo>
                <a:lnTo>
                  <a:pt x="6479399" y="0"/>
                </a:lnTo>
                <a:lnTo>
                  <a:pt x="6479399" y="4064351"/>
                </a:lnTo>
                <a:lnTo>
                  <a:pt x="0" y="40643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993697" y="6333737"/>
            <a:ext cx="1409904" cy="1305924"/>
          </a:xfrm>
          <a:custGeom>
            <a:avLst/>
            <a:gdLst/>
            <a:ahLst/>
            <a:cxnLst/>
            <a:rect r="r" b="b" t="t" l="l"/>
            <a:pathLst>
              <a:path h="1305924" w="1409904">
                <a:moveTo>
                  <a:pt x="0" y="0"/>
                </a:moveTo>
                <a:lnTo>
                  <a:pt x="1409904" y="0"/>
                </a:lnTo>
                <a:lnTo>
                  <a:pt x="1409904" y="1305924"/>
                </a:lnTo>
                <a:lnTo>
                  <a:pt x="0" y="1305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167621" y="6656947"/>
            <a:ext cx="1062057" cy="1048782"/>
          </a:xfrm>
          <a:custGeom>
            <a:avLst/>
            <a:gdLst/>
            <a:ahLst/>
            <a:cxnLst/>
            <a:rect r="r" b="b" t="t" l="l"/>
            <a:pathLst>
              <a:path h="1048782" w="1062057">
                <a:moveTo>
                  <a:pt x="0" y="0"/>
                </a:moveTo>
                <a:lnTo>
                  <a:pt x="1062057" y="0"/>
                </a:lnTo>
                <a:lnTo>
                  <a:pt x="1062057" y="1048781"/>
                </a:lnTo>
                <a:lnTo>
                  <a:pt x="0" y="104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684565" y="6617557"/>
            <a:ext cx="4566234" cy="63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86"/>
              </a:lnSpc>
              <a:spcBef>
                <a:spcPct val="0"/>
              </a:spcBef>
            </a:pPr>
            <a:r>
              <a:rPr lang="en-US" sz="3520" spc="15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성능 평가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52081" y="2145384"/>
            <a:ext cx="1750933" cy="61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7"/>
              </a:lnSpc>
              <a:spcBef>
                <a:spcPct val="0"/>
              </a:spcBef>
            </a:pPr>
            <a:r>
              <a:rPr lang="en-US" sz="3318" i="true" spc="142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-지혜미</a:t>
            </a:r>
            <a:r>
              <a:rPr lang="en-US" sz="3318" i="true" spc="142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-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16289" y="7436563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0" y="0"/>
                </a:moveTo>
                <a:lnTo>
                  <a:pt x="3606237" y="0"/>
                </a:lnTo>
                <a:lnTo>
                  <a:pt x="3606237" y="3193159"/>
                </a:lnTo>
                <a:lnTo>
                  <a:pt x="0" y="319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-245043" y="-370928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3606238" y="3193160"/>
                </a:moveTo>
                <a:lnTo>
                  <a:pt x="0" y="3193160"/>
                </a:lnTo>
                <a:lnTo>
                  <a:pt x="0" y="0"/>
                </a:lnTo>
                <a:lnTo>
                  <a:pt x="3606238" y="0"/>
                </a:lnTo>
                <a:lnTo>
                  <a:pt x="3606238" y="31931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4" id="4"/>
          <p:cNvSpPr/>
          <p:nvPr/>
        </p:nvSpPr>
        <p:spPr>
          <a:xfrm>
            <a:off x="1729403" y="7350186"/>
            <a:ext cx="321156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7538772" y="7393699"/>
            <a:ext cx="321156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319139" y="7350186"/>
            <a:ext cx="321156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9293" r="0" b="45029"/>
          <a:stretch>
            <a:fillRect/>
          </a:stretch>
        </p:blipFill>
        <p:spPr>
          <a:xfrm flipH="false" flipV="false" rot="0">
            <a:off x="1933872" y="2066296"/>
            <a:ext cx="14420256" cy="779999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091966" y="958924"/>
            <a:ext cx="8104067" cy="96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4"/>
              </a:lnSpc>
            </a:pPr>
            <a:r>
              <a:rPr lang="en-US" sz="5218" i="true" spc="22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Web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13308" y="587524"/>
            <a:ext cx="3459070" cy="3745056"/>
          </a:xfrm>
          <a:custGeom>
            <a:avLst/>
            <a:gdLst/>
            <a:ahLst/>
            <a:cxnLst/>
            <a:rect r="r" b="b" t="t" l="l"/>
            <a:pathLst>
              <a:path h="3745056" w="3459070">
                <a:moveTo>
                  <a:pt x="0" y="0"/>
                </a:moveTo>
                <a:lnTo>
                  <a:pt x="3459070" y="0"/>
                </a:lnTo>
                <a:lnTo>
                  <a:pt x="3459070" y="3745057"/>
                </a:lnTo>
                <a:lnTo>
                  <a:pt x="0" y="3745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916289" y="7436563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0" y="0"/>
                </a:moveTo>
                <a:lnTo>
                  <a:pt x="3606237" y="0"/>
                </a:lnTo>
                <a:lnTo>
                  <a:pt x="3606237" y="3193159"/>
                </a:lnTo>
                <a:lnTo>
                  <a:pt x="0" y="3193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true" rot="0">
            <a:off x="-245043" y="-370928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3606238" y="3193160"/>
                </a:moveTo>
                <a:lnTo>
                  <a:pt x="0" y="3193160"/>
                </a:lnTo>
                <a:lnTo>
                  <a:pt x="0" y="0"/>
                </a:lnTo>
                <a:lnTo>
                  <a:pt x="3606238" y="0"/>
                </a:lnTo>
                <a:lnTo>
                  <a:pt x="3606238" y="31931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4633279" y="323870"/>
            <a:ext cx="824006" cy="861323"/>
            <a:chOff x="0" y="0"/>
            <a:chExt cx="812800" cy="8496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49609"/>
            </a:xfrm>
            <a:custGeom>
              <a:avLst/>
              <a:gdLst/>
              <a:ahLst/>
              <a:cxnLst/>
              <a:rect r="r" b="b" t="t" l="l"/>
              <a:pathLst>
                <a:path h="849609" w="812800">
                  <a:moveTo>
                    <a:pt x="406400" y="0"/>
                  </a:moveTo>
                  <a:cubicBezTo>
                    <a:pt x="181951" y="0"/>
                    <a:pt x="0" y="190192"/>
                    <a:pt x="0" y="424805"/>
                  </a:cubicBezTo>
                  <a:cubicBezTo>
                    <a:pt x="0" y="659418"/>
                    <a:pt x="181951" y="849609"/>
                    <a:pt x="406400" y="849609"/>
                  </a:cubicBezTo>
                  <a:cubicBezTo>
                    <a:pt x="630849" y="849609"/>
                    <a:pt x="812800" y="659418"/>
                    <a:pt x="812800" y="424805"/>
                  </a:cubicBezTo>
                  <a:cubicBezTo>
                    <a:pt x="812800" y="19019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EFF2"/>
            </a:solidFill>
            <a:ln w="38100" cap="sq">
              <a:solidFill>
                <a:srgbClr val="98D4E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-101324"/>
              <a:ext cx="660400" cy="87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  <a:r>
                <a:rPr lang="en-US" sz="2162" i="true" spc="28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01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3841111" y="3723277"/>
            <a:ext cx="236162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513506" y="587524"/>
            <a:ext cx="3459070" cy="3745056"/>
          </a:xfrm>
          <a:custGeom>
            <a:avLst/>
            <a:gdLst/>
            <a:ahLst/>
            <a:cxnLst/>
            <a:rect r="r" b="b" t="t" l="l"/>
            <a:pathLst>
              <a:path h="3745056" w="3459070">
                <a:moveTo>
                  <a:pt x="0" y="0"/>
                </a:moveTo>
                <a:lnTo>
                  <a:pt x="3459070" y="0"/>
                </a:lnTo>
                <a:lnTo>
                  <a:pt x="3459070" y="3745057"/>
                </a:lnTo>
                <a:lnTo>
                  <a:pt x="0" y="3745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12831594" y="323870"/>
            <a:ext cx="824006" cy="861323"/>
            <a:chOff x="0" y="0"/>
            <a:chExt cx="812800" cy="84960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49609"/>
            </a:xfrm>
            <a:custGeom>
              <a:avLst/>
              <a:gdLst/>
              <a:ahLst/>
              <a:cxnLst/>
              <a:rect r="r" b="b" t="t" l="l"/>
              <a:pathLst>
                <a:path h="849609" w="812800">
                  <a:moveTo>
                    <a:pt x="406400" y="0"/>
                  </a:moveTo>
                  <a:cubicBezTo>
                    <a:pt x="181951" y="0"/>
                    <a:pt x="0" y="190192"/>
                    <a:pt x="0" y="424805"/>
                  </a:cubicBezTo>
                  <a:cubicBezTo>
                    <a:pt x="0" y="659418"/>
                    <a:pt x="181951" y="849609"/>
                    <a:pt x="406400" y="849609"/>
                  </a:cubicBezTo>
                  <a:cubicBezTo>
                    <a:pt x="630849" y="849609"/>
                    <a:pt x="812800" y="659418"/>
                    <a:pt x="812800" y="424805"/>
                  </a:cubicBezTo>
                  <a:cubicBezTo>
                    <a:pt x="812800" y="19019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EFF2"/>
            </a:solidFill>
            <a:ln w="38100" cap="sq">
              <a:solidFill>
                <a:srgbClr val="98D4E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101324"/>
              <a:ext cx="660400" cy="87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  <a:r>
                <a:rPr lang="en-US" sz="2162" i="true" spc="28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02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2041309" y="3723277"/>
            <a:ext cx="236162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7414465" y="6139644"/>
            <a:ext cx="3459070" cy="3745056"/>
          </a:xfrm>
          <a:custGeom>
            <a:avLst/>
            <a:gdLst/>
            <a:ahLst/>
            <a:cxnLst/>
            <a:rect r="r" b="b" t="t" l="l"/>
            <a:pathLst>
              <a:path h="3745056" w="3459070">
                <a:moveTo>
                  <a:pt x="0" y="0"/>
                </a:moveTo>
                <a:lnTo>
                  <a:pt x="3459070" y="0"/>
                </a:lnTo>
                <a:lnTo>
                  <a:pt x="3459070" y="3745057"/>
                </a:lnTo>
                <a:lnTo>
                  <a:pt x="0" y="3745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0">
            <a:off x="8731997" y="5875990"/>
            <a:ext cx="824006" cy="861323"/>
            <a:chOff x="0" y="0"/>
            <a:chExt cx="812800" cy="84960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49609"/>
            </a:xfrm>
            <a:custGeom>
              <a:avLst/>
              <a:gdLst/>
              <a:ahLst/>
              <a:cxnLst/>
              <a:rect r="r" b="b" t="t" l="l"/>
              <a:pathLst>
                <a:path h="849609" w="812800">
                  <a:moveTo>
                    <a:pt x="406400" y="0"/>
                  </a:moveTo>
                  <a:cubicBezTo>
                    <a:pt x="181951" y="0"/>
                    <a:pt x="0" y="190192"/>
                    <a:pt x="0" y="424805"/>
                  </a:cubicBezTo>
                  <a:cubicBezTo>
                    <a:pt x="0" y="659418"/>
                    <a:pt x="181951" y="849609"/>
                    <a:pt x="406400" y="849609"/>
                  </a:cubicBezTo>
                  <a:cubicBezTo>
                    <a:pt x="630849" y="849609"/>
                    <a:pt x="812800" y="659418"/>
                    <a:pt x="812800" y="424805"/>
                  </a:cubicBezTo>
                  <a:cubicBezTo>
                    <a:pt x="812800" y="19019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EFF2"/>
            </a:solidFill>
            <a:ln w="38100" cap="sq">
              <a:solidFill>
                <a:srgbClr val="98D4E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-101324"/>
              <a:ext cx="660400" cy="87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  <a:r>
                <a:rPr lang="en-US" sz="2162" i="true" spc="28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03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262454" y="6890143"/>
            <a:ext cx="3763093" cy="270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550" i="true" spc="152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오류 </a:t>
            </a:r>
          </a:p>
          <a:p>
            <a:pPr algn="ctr">
              <a:lnSpc>
                <a:spcPts val="5431"/>
              </a:lnSpc>
            </a:pPr>
            <a:r>
              <a:rPr lang="en-US" sz="3550" i="true" spc="152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or</a:t>
            </a:r>
          </a:p>
          <a:p>
            <a:pPr algn="ctr">
              <a:lnSpc>
                <a:spcPts val="5431"/>
              </a:lnSpc>
            </a:pPr>
            <a:r>
              <a:rPr lang="en-US" sz="3550" i="true" spc="152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성능개선 X</a:t>
            </a:r>
          </a:p>
          <a:p>
            <a:pPr algn="ctr" marL="0" indent="0" lvl="0">
              <a:lnSpc>
                <a:spcPts val="5431"/>
              </a:lnSpc>
              <a:spcBef>
                <a:spcPct val="0"/>
              </a:spcBef>
            </a:pPr>
          </a:p>
        </p:txBody>
      </p:sp>
      <p:sp>
        <p:nvSpPr>
          <p:cNvPr name="AutoShape 19" id="19"/>
          <p:cNvSpPr/>
          <p:nvPr/>
        </p:nvSpPr>
        <p:spPr>
          <a:xfrm>
            <a:off x="7942268" y="9275397"/>
            <a:ext cx="236162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7506914">
            <a:off x="11488849" y="5599782"/>
            <a:ext cx="1958926" cy="1079725"/>
            <a:chOff x="0" y="0"/>
            <a:chExt cx="1474648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74648" cy="812800"/>
            </a:xfrm>
            <a:custGeom>
              <a:avLst/>
              <a:gdLst/>
              <a:ahLst/>
              <a:cxnLst/>
              <a:rect r="r" b="b" t="t" l="l"/>
              <a:pathLst>
                <a:path h="812800" w="1474648">
                  <a:moveTo>
                    <a:pt x="1474648" y="406400"/>
                  </a:moveTo>
                  <a:lnTo>
                    <a:pt x="1068248" y="0"/>
                  </a:lnTo>
                  <a:lnTo>
                    <a:pt x="106824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068248" y="609600"/>
                  </a:lnTo>
                  <a:lnTo>
                    <a:pt x="1068248" y="812800"/>
                  </a:lnTo>
                  <a:lnTo>
                    <a:pt x="1474648" y="406400"/>
                  </a:lnTo>
                  <a:close/>
                </a:path>
              </a:pathLst>
            </a:custGeom>
            <a:solidFill>
              <a:srgbClr val="3EA6B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22225"/>
              <a:ext cx="1373048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8294780">
            <a:off x="4707012" y="5543042"/>
            <a:ext cx="1958926" cy="1079725"/>
            <a:chOff x="0" y="0"/>
            <a:chExt cx="1474648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74648" cy="812800"/>
            </a:xfrm>
            <a:custGeom>
              <a:avLst/>
              <a:gdLst/>
              <a:ahLst/>
              <a:cxnLst/>
              <a:rect r="r" b="b" t="t" l="l"/>
              <a:pathLst>
                <a:path h="812800" w="1474648">
                  <a:moveTo>
                    <a:pt x="1474648" y="406400"/>
                  </a:moveTo>
                  <a:lnTo>
                    <a:pt x="1068248" y="0"/>
                  </a:lnTo>
                  <a:lnTo>
                    <a:pt x="106824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068248" y="609600"/>
                  </a:lnTo>
                  <a:lnTo>
                    <a:pt x="1068248" y="812800"/>
                  </a:lnTo>
                  <a:lnTo>
                    <a:pt x="1474648" y="406400"/>
                  </a:lnTo>
                  <a:close/>
                </a:path>
              </a:pathLst>
            </a:custGeom>
            <a:solidFill>
              <a:srgbClr val="3EA6B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22225"/>
              <a:ext cx="1373048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087473" y="488837"/>
            <a:ext cx="1958926" cy="1079725"/>
            <a:chOff x="0" y="0"/>
            <a:chExt cx="1474648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74648" cy="812800"/>
            </a:xfrm>
            <a:custGeom>
              <a:avLst/>
              <a:gdLst/>
              <a:ahLst/>
              <a:cxnLst/>
              <a:rect r="r" b="b" t="t" l="l"/>
              <a:pathLst>
                <a:path h="812800" w="1474648">
                  <a:moveTo>
                    <a:pt x="1474648" y="406400"/>
                  </a:moveTo>
                  <a:lnTo>
                    <a:pt x="1068248" y="0"/>
                  </a:lnTo>
                  <a:lnTo>
                    <a:pt x="106824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068248" y="609600"/>
                  </a:lnTo>
                  <a:lnTo>
                    <a:pt x="1068248" y="812800"/>
                  </a:lnTo>
                  <a:lnTo>
                    <a:pt x="1474648" y="406400"/>
                  </a:lnTo>
                  <a:close/>
                </a:path>
              </a:pathLst>
            </a:custGeom>
            <a:solidFill>
              <a:srgbClr val="3EA6B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22225"/>
              <a:ext cx="1373048" cy="58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7876664" y="1357536"/>
            <a:ext cx="2532555" cy="3670370"/>
          </a:xfrm>
          <a:custGeom>
            <a:avLst/>
            <a:gdLst/>
            <a:ahLst/>
            <a:cxnLst/>
            <a:rect r="r" b="b" t="t" l="l"/>
            <a:pathLst>
              <a:path h="3670370" w="2532555">
                <a:moveTo>
                  <a:pt x="0" y="0"/>
                </a:moveTo>
                <a:lnTo>
                  <a:pt x="2532556" y="0"/>
                </a:lnTo>
                <a:lnTo>
                  <a:pt x="2532556" y="3670370"/>
                </a:lnTo>
                <a:lnTo>
                  <a:pt x="0" y="3670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3161297" y="1614804"/>
            <a:ext cx="3763093" cy="133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31"/>
              </a:lnSpc>
              <a:spcBef>
                <a:spcPct val="0"/>
              </a:spcBef>
            </a:pPr>
            <a:r>
              <a:rPr lang="en-US" sz="3550" i="true" spc="152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성능 개선 시도</a:t>
            </a:r>
          </a:p>
          <a:p>
            <a:pPr algn="ctr" marL="0" indent="0" lvl="0">
              <a:lnSpc>
                <a:spcPts val="5431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1361494" y="1614804"/>
            <a:ext cx="3763093" cy="133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550" i="true" spc="152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시간 오래 걸림</a:t>
            </a:r>
          </a:p>
          <a:p>
            <a:pPr algn="ctr" marL="0" indent="0" lvl="0">
              <a:lnSpc>
                <a:spcPts val="5431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039238" y="380776"/>
            <a:ext cx="1563648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결론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984628" y="4245387"/>
            <a:ext cx="10318745" cy="1819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5"/>
              </a:lnSpc>
            </a:pPr>
            <a:r>
              <a:rPr lang="en-US" sz="4833" i="true" spc="207">
                <a:solidFill>
                  <a:srgbClr val="FF3131"/>
                </a:solidFill>
                <a:latin typeface="210 다락방"/>
                <a:ea typeface="210 다락방"/>
                <a:cs typeface="210 다락방"/>
                <a:sym typeface="210 다락방"/>
              </a:rPr>
              <a:t>“ 성능 개선 </a:t>
            </a:r>
            <a:r>
              <a:rPr lang="en-US" sz="4833" i="true" spc="207">
                <a:solidFill>
                  <a:srgbClr val="FF3131"/>
                </a:solidFill>
                <a:latin typeface="210 다락방"/>
                <a:ea typeface="210 다락방"/>
                <a:cs typeface="210 다락방"/>
                <a:sym typeface="210 다락방"/>
              </a:rPr>
              <a:t>어려움 =&gt; 공부 필요 “</a:t>
            </a:r>
          </a:p>
          <a:p>
            <a:pPr algn="ctr">
              <a:lnSpc>
                <a:spcPts val="73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F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7082" y="768399"/>
            <a:ext cx="8181287" cy="8750201"/>
            <a:chOff x="0" y="0"/>
            <a:chExt cx="5911086" cy="63221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098" y="-6509"/>
              <a:ext cx="5925417" cy="6354188"/>
            </a:xfrm>
            <a:custGeom>
              <a:avLst/>
              <a:gdLst/>
              <a:ahLst/>
              <a:cxnLst/>
              <a:rect r="r" b="b" t="t" l="l"/>
              <a:pathLst>
                <a:path h="6354188" w="5925417">
                  <a:moveTo>
                    <a:pt x="63030" y="5760634"/>
                  </a:moveTo>
                  <a:cubicBezTo>
                    <a:pt x="63030" y="5760634"/>
                    <a:pt x="0" y="5514070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5032344" y="6965"/>
                  </a:cubicBezTo>
                  <a:cubicBezTo>
                    <a:pt x="5249092" y="16819"/>
                    <a:pt x="5453407" y="36481"/>
                    <a:pt x="5587595" y="101690"/>
                  </a:cubicBezTo>
                  <a:cubicBezTo>
                    <a:pt x="5843641" y="226120"/>
                    <a:pt x="5925417" y="459160"/>
                    <a:pt x="5919929" y="704684"/>
                  </a:cubicBezTo>
                  <a:cubicBezTo>
                    <a:pt x="5919929" y="704684"/>
                    <a:pt x="5876641" y="1013073"/>
                    <a:pt x="5884074" y="1248607"/>
                  </a:cubicBezTo>
                  <a:cubicBezTo>
                    <a:pt x="5891197" y="5502436"/>
                    <a:pt x="5898354" y="5698039"/>
                    <a:pt x="5898354" y="5698039"/>
                  </a:cubicBezTo>
                  <a:cubicBezTo>
                    <a:pt x="5881672" y="5913771"/>
                    <a:pt x="5767028" y="6124382"/>
                    <a:pt x="5570159" y="6236007"/>
                  </a:cubicBezTo>
                  <a:cubicBezTo>
                    <a:pt x="5419808" y="6321255"/>
                    <a:pt x="5221777" y="6336353"/>
                    <a:pt x="4146573" y="6325612"/>
                  </a:cubicBezTo>
                  <a:cubicBezTo>
                    <a:pt x="645952" y="6320335"/>
                    <a:pt x="384604" y="6354188"/>
                    <a:pt x="254278" y="6245030"/>
                  </a:cubicBezTo>
                  <a:cubicBezTo>
                    <a:pt x="145767" y="6154145"/>
                    <a:pt x="81795" y="5960833"/>
                    <a:pt x="63030" y="5760634"/>
                  </a:cubicBezTo>
                  <a:close/>
                </a:path>
              </a:pathLst>
            </a:custGeom>
            <a:solidFill>
              <a:srgbClr val="FAFAF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684565" y="3482442"/>
            <a:ext cx="3441417" cy="63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86"/>
              </a:lnSpc>
              <a:spcBef>
                <a:spcPct val="0"/>
              </a:spcBef>
            </a:pPr>
            <a:r>
              <a:rPr lang="en-US" sz="3520" i="true" spc="15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서론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993697" y="3198622"/>
            <a:ext cx="1409904" cy="1305924"/>
          </a:xfrm>
          <a:custGeom>
            <a:avLst/>
            <a:gdLst/>
            <a:ahLst/>
            <a:cxnLst/>
            <a:rect r="r" b="b" t="t" l="l"/>
            <a:pathLst>
              <a:path h="1305924" w="1409904">
                <a:moveTo>
                  <a:pt x="0" y="0"/>
                </a:moveTo>
                <a:lnTo>
                  <a:pt x="1409904" y="0"/>
                </a:lnTo>
                <a:lnTo>
                  <a:pt x="1409904" y="1305924"/>
                </a:lnTo>
                <a:lnTo>
                  <a:pt x="0" y="1305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93697" y="4733146"/>
            <a:ext cx="1409904" cy="1305924"/>
          </a:xfrm>
          <a:custGeom>
            <a:avLst/>
            <a:gdLst/>
            <a:ahLst/>
            <a:cxnLst/>
            <a:rect r="r" b="b" t="t" l="l"/>
            <a:pathLst>
              <a:path h="1305924" w="1409904">
                <a:moveTo>
                  <a:pt x="0" y="0"/>
                </a:moveTo>
                <a:lnTo>
                  <a:pt x="1409904" y="0"/>
                </a:lnTo>
                <a:lnTo>
                  <a:pt x="1409904" y="1305924"/>
                </a:lnTo>
                <a:lnTo>
                  <a:pt x="0" y="1305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55577" y="3346850"/>
            <a:ext cx="886144" cy="1083968"/>
          </a:xfrm>
          <a:custGeom>
            <a:avLst/>
            <a:gdLst/>
            <a:ahLst/>
            <a:cxnLst/>
            <a:rect r="r" b="b" t="t" l="l"/>
            <a:pathLst>
              <a:path h="1083968" w="886144">
                <a:moveTo>
                  <a:pt x="0" y="0"/>
                </a:moveTo>
                <a:lnTo>
                  <a:pt x="886144" y="0"/>
                </a:lnTo>
                <a:lnTo>
                  <a:pt x="886144" y="1083968"/>
                </a:lnTo>
                <a:lnTo>
                  <a:pt x="0" y="1083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93697" y="7863538"/>
            <a:ext cx="1409904" cy="1305924"/>
          </a:xfrm>
          <a:custGeom>
            <a:avLst/>
            <a:gdLst/>
            <a:ahLst/>
            <a:cxnLst/>
            <a:rect r="r" b="b" t="t" l="l"/>
            <a:pathLst>
              <a:path h="1305924" w="1409904">
                <a:moveTo>
                  <a:pt x="0" y="0"/>
                </a:moveTo>
                <a:lnTo>
                  <a:pt x="1409904" y="0"/>
                </a:lnTo>
                <a:lnTo>
                  <a:pt x="1409904" y="1305924"/>
                </a:lnTo>
                <a:lnTo>
                  <a:pt x="0" y="1305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67621" y="5056355"/>
            <a:ext cx="1062057" cy="1048782"/>
          </a:xfrm>
          <a:custGeom>
            <a:avLst/>
            <a:gdLst/>
            <a:ahLst/>
            <a:cxnLst/>
            <a:rect r="r" b="b" t="t" l="l"/>
            <a:pathLst>
              <a:path h="1048782" w="1062057">
                <a:moveTo>
                  <a:pt x="0" y="0"/>
                </a:moveTo>
                <a:lnTo>
                  <a:pt x="1062057" y="0"/>
                </a:lnTo>
                <a:lnTo>
                  <a:pt x="1062057" y="1048782"/>
                </a:lnTo>
                <a:lnTo>
                  <a:pt x="0" y="1048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83949" y="8071946"/>
            <a:ext cx="955874" cy="975381"/>
          </a:xfrm>
          <a:custGeom>
            <a:avLst/>
            <a:gdLst/>
            <a:ahLst/>
            <a:cxnLst/>
            <a:rect r="r" b="b" t="t" l="l"/>
            <a:pathLst>
              <a:path h="975381" w="955874">
                <a:moveTo>
                  <a:pt x="0" y="0"/>
                </a:moveTo>
                <a:lnTo>
                  <a:pt x="955873" y="0"/>
                </a:lnTo>
                <a:lnTo>
                  <a:pt x="955873" y="975381"/>
                </a:lnTo>
                <a:lnTo>
                  <a:pt x="0" y="975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49714">
            <a:off x="13648030" y="-2287346"/>
            <a:ext cx="9889586" cy="7516085"/>
          </a:xfrm>
          <a:custGeom>
            <a:avLst/>
            <a:gdLst/>
            <a:ahLst/>
            <a:cxnLst/>
            <a:rect r="r" b="b" t="t" l="l"/>
            <a:pathLst>
              <a:path h="7516085" w="9889586">
                <a:moveTo>
                  <a:pt x="0" y="0"/>
                </a:moveTo>
                <a:lnTo>
                  <a:pt x="9889586" y="0"/>
                </a:lnTo>
                <a:lnTo>
                  <a:pt x="9889586" y="7516085"/>
                </a:lnTo>
                <a:lnTo>
                  <a:pt x="0" y="75160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true" flipV="false" rot="0">
            <a:off x="11205305" y="1470696"/>
            <a:ext cx="5201518" cy="5239624"/>
          </a:xfrm>
          <a:custGeom>
            <a:avLst/>
            <a:gdLst/>
            <a:ahLst/>
            <a:cxnLst/>
            <a:rect r="r" b="b" t="t" l="l"/>
            <a:pathLst>
              <a:path h="5239624" w="5201518">
                <a:moveTo>
                  <a:pt x="5201518" y="0"/>
                </a:moveTo>
                <a:lnTo>
                  <a:pt x="0" y="0"/>
                </a:lnTo>
                <a:lnTo>
                  <a:pt x="0" y="5239624"/>
                </a:lnTo>
                <a:lnTo>
                  <a:pt x="5201518" y="5239624"/>
                </a:lnTo>
                <a:lnTo>
                  <a:pt x="520151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16727" y="1002004"/>
            <a:ext cx="8021642" cy="10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7"/>
              </a:lnSpc>
              <a:spcBef>
                <a:spcPct val="0"/>
              </a:spcBef>
            </a:pPr>
            <a:r>
              <a:rPr lang="en-US" sz="5900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질문/명령/평서문 분류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84565" y="5016966"/>
            <a:ext cx="4566234" cy="63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86"/>
              </a:lnSpc>
              <a:spcBef>
                <a:spcPct val="0"/>
              </a:spcBef>
            </a:pPr>
            <a:r>
              <a:rPr lang="en-US" sz="3520" i="true" spc="15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전처리 과정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84565" y="8190495"/>
            <a:ext cx="4930650" cy="63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86"/>
              </a:lnSpc>
              <a:spcBef>
                <a:spcPct val="0"/>
              </a:spcBef>
            </a:pPr>
            <a:r>
              <a:rPr lang="en-US" sz="3520" i="true" spc="15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결론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211189" y="7711728"/>
            <a:ext cx="10069235" cy="3991079"/>
          </a:xfrm>
          <a:custGeom>
            <a:avLst/>
            <a:gdLst/>
            <a:ahLst/>
            <a:cxnLst/>
            <a:rect r="r" b="b" t="t" l="l"/>
            <a:pathLst>
              <a:path h="3991079" w="10069235">
                <a:moveTo>
                  <a:pt x="0" y="0"/>
                </a:moveTo>
                <a:lnTo>
                  <a:pt x="10069235" y="0"/>
                </a:lnTo>
                <a:lnTo>
                  <a:pt x="10069235" y="3991078"/>
                </a:lnTo>
                <a:lnTo>
                  <a:pt x="0" y="39910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1522046" y="5870889"/>
            <a:ext cx="6479400" cy="4064351"/>
          </a:xfrm>
          <a:custGeom>
            <a:avLst/>
            <a:gdLst/>
            <a:ahLst/>
            <a:cxnLst/>
            <a:rect r="r" b="b" t="t" l="l"/>
            <a:pathLst>
              <a:path h="4064351" w="6479400">
                <a:moveTo>
                  <a:pt x="0" y="0"/>
                </a:moveTo>
                <a:lnTo>
                  <a:pt x="6479399" y="0"/>
                </a:lnTo>
                <a:lnTo>
                  <a:pt x="6479399" y="4064351"/>
                </a:lnTo>
                <a:lnTo>
                  <a:pt x="0" y="40643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993697" y="6333737"/>
            <a:ext cx="1409904" cy="1305924"/>
          </a:xfrm>
          <a:custGeom>
            <a:avLst/>
            <a:gdLst/>
            <a:ahLst/>
            <a:cxnLst/>
            <a:rect r="r" b="b" t="t" l="l"/>
            <a:pathLst>
              <a:path h="1305924" w="1409904">
                <a:moveTo>
                  <a:pt x="0" y="0"/>
                </a:moveTo>
                <a:lnTo>
                  <a:pt x="1409904" y="0"/>
                </a:lnTo>
                <a:lnTo>
                  <a:pt x="1409904" y="1305924"/>
                </a:lnTo>
                <a:lnTo>
                  <a:pt x="0" y="1305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167621" y="6656947"/>
            <a:ext cx="1062057" cy="1048782"/>
          </a:xfrm>
          <a:custGeom>
            <a:avLst/>
            <a:gdLst/>
            <a:ahLst/>
            <a:cxnLst/>
            <a:rect r="r" b="b" t="t" l="l"/>
            <a:pathLst>
              <a:path h="1048782" w="1062057">
                <a:moveTo>
                  <a:pt x="0" y="0"/>
                </a:moveTo>
                <a:lnTo>
                  <a:pt x="1062057" y="0"/>
                </a:lnTo>
                <a:lnTo>
                  <a:pt x="1062057" y="1048781"/>
                </a:lnTo>
                <a:lnTo>
                  <a:pt x="0" y="104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684565" y="6617557"/>
            <a:ext cx="4566234" cy="63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86"/>
              </a:lnSpc>
              <a:spcBef>
                <a:spcPct val="0"/>
              </a:spcBef>
            </a:pPr>
            <a:r>
              <a:rPr lang="en-US" sz="3520" spc="15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분석 결과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52081" y="2145384"/>
            <a:ext cx="1750933" cy="61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7"/>
              </a:lnSpc>
              <a:spcBef>
                <a:spcPct val="0"/>
              </a:spcBef>
            </a:pPr>
            <a:r>
              <a:rPr lang="en-US" sz="3318" i="true" spc="142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-곽경호</a:t>
            </a:r>
            <a:r>
              <a:rPr lang="en-US" sz="3318" i="true" spc="142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-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569903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534921" y="2533549"/>
            <a:ext cx="12360047" cy="5131602"/>
          </a:xfrm>
          <a:custGeom>
            <a:avLst/>
            <a:gdLst/>
            <a:ahLst/>
            <a:cxnLst/>
            <a:rect r="r" b="b" t="t" l="l"/>
            <a:pathLst>
              <a:path h="5131602" w="12360047">
                <a:moveTo>
                  <a:pt x="0" y="0"/>
                </a:moveTo>
                <a:lnTo>
                  <a:pt x="12360047" y="0"/>
                </a:lnTo>
                <a:lnTo>
                  <a:pt x="12360047" y="5131602"/>
                </a:lnTo>
                <a:lnTo>
                  <a:pt x="0" y="5131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35" t="-248" r="-15376" b="-4033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9238" y="828675"/>
            <a:ext cx="5254052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데이터셋(캐글)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34921" y="8178951"/>
            <a:ext cx="10770068" cy="50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10000개 의 문장을 모아서 질문/명령/평서문으로 라벨링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049942" y="2604285"/>
            <a:ext cx="12661082" cy="4116769"/>
          </a:xfrm>
          <a:custGeom>
            <a:avLst/>
            <a:gdLst/>
            <a:ahLst/>
            <a:cxnLst/>
            <a:rect r="r" b="b" t="t" l="l"/>
            <a:pathLst>
              <a:path h="4116769" w="12661082">
                <a:moveTo>
                  <a:pt x="0" y="0"/>
                </a:moveTo>
                <a:lnTo>
                  <a:pt x="12661082" y="0"/>
                </a:lnTo>
                <a:lnTo>
                  <a:pt x="12661082" y="4116769"/>
                </a:lnTo>
                <a:lnTo>
                  <a:pt x="0" y="4116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37" r="0" b="-93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9238" y="828675"/>
            <a:ext cx="7571957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전처리 -1 라벨 인코딩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49942" y="7578977"/>
            <a:ext cx="11520628" cy="102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문장과 라벨을 추출한 뒤, 라벨 인코딩을 적용하고, 라벨 인코더를 저장했습니다.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53232" y="3832124"/>
            <a:ext cx="12272572" cy="2461566"/>
          </a:xfrm>
          <a:custGeom>
            <a:avLst/>
            <a:gdLst/>
            <a:ahLst/>
            <a:cxnLst/>
            <a:rect r="r" b="b" t="t" l="l"/>
            <a:pathLst>
              <a:path h="2461566" w="12272572">
                <a:moveTo>
                  <a:pt x="0" y="0"/>
                </a:moveTo>
                <a:lnTo>
                  <a:pt x="12272571" y="0"/>
                </a:lnTo>
                <a:lnTo>
                  <a:pt x="12272571" y="2461565"/>
                </a:lnTo>
                <a:lnTo>
                  <a:pt x="0" y="24615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39" r="0" b="-415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9238" y="828675"/>
            <a:ext cx="7351205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전처리-2 단어사전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53232" y="8106065"/>
            <a:ext cx="13154271" cy="50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문장을 단어 단위로 쪼개고 단어사전을 만들었습니다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131339" y="3039225"/>
            <a:ext cx="11301259" cy="3983694"/>
          </a:xfrm>
          <a:custGeom>
            <a:avLst/>
            <a:gdLst/>
            <a:ahLst/>
            <a:cxnLst/>
            <a:rect r="r" b="b" t="t" l="l"/>
            <a:pathLst>
              <a:path h="3983694" w="11301259">
                <a:moveTo>
                  <a:pt x="0" y="0"/>
                </a:moveTo>
                <a:lnTo>
                  <a:pt x="11301259" y="0"/>
                </a:lnTo>
                <a:lnTo>
                  <a:pt x="11301259" y="3983694"/>
                </a:lnTo>
                <a:lnTo>
                  <a:pt x="0" y="3983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9238" y="828675"/>
            <a:ext cx="5254052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조기종료 기능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1339" y="7946573"/>
            <a:ext cx="8231409" cy="102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0"/>
              </a:lnSpc>
              <a:spcBef>
                <a:spcPct val="0"/>
              </a:spcBef>
            </a:pPr>
            <a:r>
              <a:rPr lang="en-US" sz="2699" i="true" spc="116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과적합을 방지하기 위해 조기 종료 기능을 넣어봤습니다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691608" y="2306721"/>
            <a:ext cx="9719156" cy="5673557"/>
          </a:xfrm>
          <a:custGeom>
            <a:avLst/>
            <a:gdLst/>
            <a:ahLst/>
            <a:cxnLst/>
            <a:rect r="r" b="b" t="t" l="l"/>
            <a:pathLst>
              <a:path h="5673557" w="9719156">
                <a:moveTo>
                  <a:pt x="0" y="0"/>
                </a:moveTo>
                <a:lnTo>
                  <a:pt x="9719157" y="0"/>
                </a:lnTo>
                <a:lnTo>
                  <a:pt x="9719157" y="5673558"/>
                </a:lnTo>
                <a:lnTo>
                  <a:pt x="0" y="5673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9238" y="828675"/>
            <a:ext cx="5254052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모델 정확도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01147" y="8695754"/>
            <a:ext cx="10957533" cy="102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1"/>
              </a:lnSpc>
            </a:pPr>
            <a:r>
              <a:rPr lang="en-US" sz="2700" i="true" spc="116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손실이 감소하고 정확도가 상승하는 것은 데이터와 모델 구조가 잘 맞아</a:t>
            </a:r>
          </a:p>
          <a:p>
            <a:pPr algn="l" marL="0" indent="0" lvl="0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 과적합 없이 안정적으로 학습이 이루어졌다는 의미입니다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53232" y="3569192"/>
            <a:ext cx="11687965" cy="2909894"/>
          </a:xfrm>
          <a:custGeom>
            <a:avLst/>
            <a:gdLst/>
            <a:ahLst/>
            <a:cxnLst/>
            <a:rect r="r" b="b" t="t" l="l"/>
            <a:pathLst>
              <a:path h="2909894" w="11687965">
                <a:moveTo>
                  <a:pt x="0" y="0"/>
                </a:moveTo>
                <a:lnTo>
                  <a:pt x="11687965" y="0"/>
                </a:lnTo>
                <a:lnTo>
                  <a:pt x="11687965" y="2909894"/>
                </a:lnTo>
                <a:lnTo>
                  <a:pt x="0" y="29098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78" r="-61483" b="-107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28675"/>
            <a:ext cx="10287218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lstm모델 저장 및 테스트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53232" y="8106065"/>
            <a:ext cx="11145348" cy="50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모델 저장 후 문장을 입력해 문장 종류를 구분하여 보았습니다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13349150" y="5817368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333012">
            <a:off x="15095095" y="6926322"/>
            <a:ext cx="2987170" cy="3165594"/>
          </a:xfrm>
          <a:custGeom>
            <a:avLst/>
            <a:gdLst/>
            <a:ahLst/>
            <a:cxnLst/>
            <a:rect r="r" b="b" t="t" l="l"/>
            <a:pathLst>
              <a:path h="3165594" w="2987170">
                <a:moveTo>
                  <a:pt x="0" y="0"/>
                </a:moveTo>
                <a:lnTo>
                  <a:pt x="2987170" y="0"/>
                </a:lnTo>
                <a:lnTo>
                  <a:pt x="2987170" y="3165595"/>
                </a:lnTo>
                <a:lnTo>
                  <a:pt x="0" y="316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666264" y="1476599"/>
            <a:ext cx="10882116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39238" y="828675"/>
            <a:ext cx="5254052" cy="109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3"/>
              </a:lnSpc>
              <a:spcBef>
                <a:spcPct val="0"/>
              </a:spcBef>
            </a:pPr>
            <a:r>
              <a:rPr lang="en-US" sz="5897" i="true" spc="253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웹 시연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58123" y="9258300"/>
            <a:ext cx="2534888" cy="857726"/>
          </a:xfrm>
          <a:custGeom>
            <a:avLst/>
            <a:gdLst/>
            <a:ahLst/>
            <a:cxnLst/>
            <a:rect r="r" b="b" t="t" l="l"/>
            <a:pathLst>
              <a:path h="857726" w="2534888">
                <a:moveTo>
                  <a:pt x="0" y="0"/>
                </a:moveTo>
                <a:lnTo>
                  <a:pt x="2534888" y="0"/>
                </a:lnTo>
                <a:lnTo>
                  <a:pt x="2534888" y="857726"/>
                </a:lnTo>
                <a:lnTo>
                  <a:pt x="0" y="857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25269" y="3186692"/>
            <a:ext cx="15000298" cy="5606361"/>
          </a:xfrm>
          <a:custGeom>
            <a:avLst/>
            <a:gdLst/>
            <a:ahLst/>
            <a:cxnLst/>
            <a:rect r="r" b="b" t="t" l="l"/>
            <a:pathLst>
              <a:path h="5606361" w="15000298">
                <a:moveTo>
                  <a:pt x="0" y="0"/>
                </a:moveTo>
                <a:lnTo>
                  <a:pt x="15000298" y="0"/>
                </a:lnTo>
                <a:lnTo>
                  <a:pt x="15000298" y="5606361"/>
                </a:lnTo>
                <a:lnTo>
                  <a:pt x="0" y="5606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91966" y="958924"/>
            <a:ext cx="8104067" cy="96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4"/>
              </a:lnSpc>
            </a:pPr>
            <a:r>
              <a:rPr lang="en-US" sz="5218" i="true" spc="22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텍스트 데이터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18057"/>
            <a:ext cx="4213701" cy="50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004AAD"/>
                </a:solidFill>
                <a:latin typeface="210 다락방"/>
                <a:ea typeface="210 다락방"/>
                <a:cs typeface="210 다락방"/>
                <a:sym typeface="210 다락방"/>
              </a:rPr>
              <a:t>네이버 쇼핑 리뷰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1644" y="3085887"/>
            <a:ext cx="4703978" cy="5092890"/>
          </a:xfrm>
          <a:custGeom>
            <a:avLst/>
            <a:gdLst/>
            <a:ahLst/>
            <a:cxnLst/>
            <a:rect r="r" b="b" t="t" l="l"/>
            <a:pathLst>
              <a:path h="5092890" w="4703978">
                <a:moveTo>
                  <a:pt x="0" y="0"/>
                </a:moveTo>
                <a:lnTo>
                  <a:pt x="4703979" y="0"/>
                </a:lnTo>
                <a:lnTo>
                  <a:pt x="4703979" y="5092890"/>
                </a:lnTo>
                <a:lnTo>
                  <a:pt x="0" y="509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792567" y="3085887"/>
            <a:ext cx="4703978" cy="5092890"/>
          </a:xfrm>
          <a:custGeom>
            <a:avLst/>
            <a:gdLst/>
            <a:ahLst/>
            <a:cxnLst/>
            <a:rect r="r" b="b" t="t" l="l"/>
            <a:pathLst>
              <a:path h="5092890" w="4703978">
                <a:moveTo>
                  <a:pt x="0" y="0"/>
                </a:moveTo>
                <a:lnTo>
                  <a:pt x="4703978" y="0"/>
                </a:lnTo>
                <a:lnTo>
                  <a:pt x="4703978" y="5092890"/>
                </a:lnTo>
                <a:lnTo>
                  <a:pt x="0" y="509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572377" y="3085887"/>
            <a:ext cx="4703978" cy="5092890"/>
          </a:xfrm>
          <a:custGeom>
            <a:avLst/>
            <a:gdLst/>
            <a:ahLst/>
            <a:cxnLst/>
            <a:rect r="r" b="b" t="t" l="l"/>
            <a:pathLst>
              <a:path h="5092890" w="4703978">
                <a:moveTo>
                  <a:pt x="0" y="0"/>
                </a:moveTo>
                <a:lnTo>
                  <a:pt x="4703979" y="0"/>
                </a:lnTo>
                <a:lnTo>
                  <a:pt x="4703979" y="5092890"/>
                </a:lnTo>
                <a:lnTo>
                  <a:pt x="0" y="509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916289" y="7436563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0" y="0"/>
                </a:moveTo>
                <a:lnTo>
                  <a:pt x="3606237" y="0"/>
                </a:lnTo>
                <a:lnTo>
                  <a:pt x="3606237" y="3193159"/>
                </a:lnTo>
                <a:lnTo>
                  <a:pt x="0" y="3193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true" rot="0">
            <a:off x="-245043" y="-370928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3606238" y="3193160"/>
                </a:moveTo>
                <a:lnTo>
                  <a:pt x="0" y="3193160"/>
                </a:lnTo>
                <a:lnTo>
                  <a:pt x="0" y="0"/>
                </a:lnTo>
                <a:lnTo>
                  <a:pt x="3606238" y="0"/>
                </a:lnTo>
                <a:lnTo>
                  <a:pt x="3606238" y="31931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2951631" y="2822232"/>
            <a:ext cx="824006" cy="861323"/>
            <a:chOff x="0" y="0"/>
            <a:chExt cx="812800" cy="8496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49609"/>
            </a:xfrm>
            <a:custGeom>
              <a:avLst/>
              <a:gdLst/>
              <a:ahLst/>
              <a:cxnLst/>
              <a:rect r="r" b="b" t="t" l="l"/>
              <a:pathLst>
                <a:path h="849609" w="812800">
                  <a:moveTo>
                    <a:pt x="406400" y="0"/>
                  </a:moveTo>
                  <a:cubicBezTo>
                    <a:pt x="181951" y="0"/>
                    <a:pt x="0" y="190192"/>
                    <a:pt x="0" y="424805"/>
                  </a:cubicBezTo>
                  <a:cubicBezTo>
                    <a:pt x="0" y="659418"/>
                    <a:pt x="181951" y="849609"/>
                    <a:pt x="406400" y="849609"/>
                  </a:cubicBezTo>
                  <a:cubicBezTo>
                    <a:pt x="630849" y="849609"/>
                    <a:pt x="812800" y="659418"/>
                    <a:pt x="812800" y="424805"/>
                  </a:cubicBezTo>
                  <a:cubicBezTo>
                    <a:pt x="812800" y="19019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EFF2"/>
            </a:solidFill>
            <a:ln w="38100" cap="sq">
              <a:solidFill>
                <a:srgbClr val="98D4E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-101324"/>
              <a:ext cx="660400" cy="87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  <a:r>
                <a:rPr lang="en-US" sz="2162" i="true" spc="28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091966" y="958924"/>
            <a:ext cx="8104067" cy="96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4"/>
              </a:lnSpc>
            </a:pPr>
            <a:r>
              <a:rPr lang="en-US" sz="5218" i="true" spc="22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결론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2087" y="4141741"/>
            <a:ext cx="3763093" cy="102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•평균 정확도 90프로 이상 성공적인 모델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62454" y="4141741"/>
            <a:ext cx="3763093" cy="102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•길고 복잡한 문장 분류는 힘들다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42820" y="4141741"/>
            <a:ext cx="3763093" cy="1553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•더</a:t>
            </a:r>
            <a:r>
              <a:rPr lang="en-US" sz="2700" i="true" spc="116" strike="noStrike" u="none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 큰 데이터로 학습 진행하면 성능이 좋아질것이다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732553" y="2822232"/>
            <a:ext cx="824006" cy="861323"/>
            <a:chOff x="0" y="0"/>
            <a:chExt cx="812800" cy="8496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49609"/>
            </a:xfrm>
            <a:custGeom>
              <a:avLst/>
              <a:gdLst/>
              <a:ahLst/>
              <a:cxnLst/>
              <a:rect r="r" b="b" t="t" l="l"/>
              <a:pathLst>
                <a:path h="849609" w="812800">
                  <a:moveTo>
                    <a:pt x="406400" y="0"/>
                  </a:moveTo>
                  <a:cubicBezTo>
                    <a:pt x="181951" y="0"/>
                    <a:pt x="0" y="190192"/>
                    <a:pt x="0" y="424805"/>
                  </a:cubicBezTo>
                  <a:cubicBezTo>
                    <a:pt x="0" y="659418"/>
                    <a:pt x="181951" y="849609"/>
                    <a:pt x="406400" y="849609"/>
                  </a:cubicBezTo>
                  <a:cubicBezTo>
                    <a:pt x="630849" y="849609"/>
                    <a:pt x="812800" y="659418"/>
                    <a:pt x="812800" y="424805"/>
                  </a:cubicBezTo>
                  <a:cubicBezTo>
                    <a:pt x="812800" y="19019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EFF2"/>
            </a:solidFill>
            <a:ln w="38100" cap="sq">
              <a:solidFill>
                <a:srgbClr val="98D4E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101324"/>
              <a:ext cx="660400" cy="87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  <a:r>
                <a:rPr lang="en-US" sz="2162" i="true" spc="28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512919" y="2822232"/>
            <a:ext cx="824006" cy="861323"/>
            <a:chOff x="0" y="0"/>
            <a:chExt cx="812800" cy="8496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49609"/>
            </a:xfrm>
            <a:custGeom>
              <a:avLst/>
              <a:gdLst/>
              <a:ahLst/>
              <a:cxnLst/>
              <a:rect r="r" b="b" t="t" l="l"/>
              <a:pathLst>
                <a:path h="849609" w="812800">
                  <a:moveTo>
                    <a:pt x="406400" y="0"/>
                  </a:moveTo>
                  <a:cubicBezTo>
                    <a:pt x="181951" y="0"/>
                    <a:pt x="0" y="190192"/>
                    <a:pt x="0" y="424805"/>
                  </a:cubicBezTo>
                  <a:cubicBezTo>
                    <a:pt x="0" y="659418"/>
                    <a:pt x="181951" y="849609"/>
                    <a:pt x="406400" y="849609"/>
                  </a:cubicBezTo>
                  <a:cubicBezTo>
                    <a:pt x="630849" y="849609"/>
                    <a:pt x="812800" y="659418"/>
                    <a:pt x="812800" y="424805"/>
                  </a:cubicBezTo>
                  <a:cubicBezTo>
                    <a:pt x="812800" y="19019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EFF2"/>
            </a:solidFill>
            <a:ln w="38100" cap="sq">
              <a:solidFill>
                <a:srgbClr val="98D4E1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-101324"/>
              <a:ext cx="660400" cy="87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  <a:r>
                <a:rPr lang="en-US" sz="2162" i="true" spc="28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03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729403" y="7350186"/>
            <a:ext cx="321156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7538772" y="7393699"/>
            <a:ext cx="321156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319139" y="7350186"/>
            <a:ext cx="321156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7057" y="3354561"/>
            <a:ext cx="2875631" cy="2185480"/>
          </a:xfrm>
          <a:custGeom>
            <a:avLst/>
            <a:gdLst/>
            <a:ahLst/>
            <a:cxnLst/>
            <a:rect r="r" b="b" t="t" l="l"/>
            <a:pathLst>
              <a:path h="2185480" w="2875631">
                <a:moveTo>
                  <a:pt x="0" y="0"/>
                </a:moveTo>
                <a:lnTo>
                  <a:pt x="2875631" y="0"/>
                </a:lnTo>
                <a:lnTo>
                  <a:pt x="2875631" y="2185479"/>
                </a:lnTo>
                <a:lnTo>
                  <a:pt x="0" y="2185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28830" y="3158712"/>
            <a:ext cx="710982" cy="71098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EFF2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  <a:r>
                <a:rPr lang="en-US" sz="2162" i="true" spc="28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03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148747" y="1325626"/>
            <a:ext cx="5990506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80"/>
              </a:lnSpc>
              <a:spcBef>
                <a:spcPct val="0"/>
              </a:spcBef>
            </a:pPr>
            <a:r>
              <a:rPr lang="en-US" sz="6000" i="true" spc="258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7208" y="5705106"/>
            <a:ext cx="3175330" cy="50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지혜미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30162" y="5705106"/>
            <a:ext cx="3175330" cy="50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김영혜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09511" y="6400701"/>
            <a:ext cx="3852346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499" i="true" spc="107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감정은 문맥보다 단어에 더 민감하고, 모델은 설계할 수 있어도 감정의 경계는 쉽게 그을 수 없다.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8830" y="5673756"/>
            <a:ext cx="3175330" cy="50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이선혜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535192" y="3190062"/>
            <a:ext cx="710982" cy="71098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EFF2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  <a:r>
                <a:rPr lang="en-US" sz="2162" i="true" spc="28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67208" y="3190062"/>
            <a:ext cx="710982" cy="71098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EFF2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  <a:r>
                <a:rPr lang="en-US" sz="2162" i="true" spc="28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01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1059158">
            <a:off x="11098766" y="8069525"/>
            <a:ext cx="10069235" cy="3991079"/>
          </a:xfrm>
          <a:custGeom>
            <a:avLst/>
            <a:gdLst/>
            <a:ahLst/>
            <a:cxnLst/>
            <a:rect r="r" b="b" t="t" l="l"/>
            <a:pathLst>
              <a:path h="3991079" w="10069235">
                <a:moveTo>
                  <a:pt x="0" y="0"/>
                </a:moveTo>
                <a:lnTo>
                  <a:pt x="10069235" y="0"/>
                </a:lnTo>
                <a:lnTo>
                  <a:pt x="10069235" y="3991078"/>
                </a:lnTo>
                <a:lnTo>
                  <a:pt x="0" y="3991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-10800000">
            <a:off x="-2513869" y="-1727278"/>
            <a:ext cx="10069235" cy="3991079"/>
          </a:xfrm>
          <a:custGeom>
            <a:avLst/>
            <a:gdLst/>
            <a:ahLst/>
            <a:cxnLst/>
            <a:rect r="r" b="b" t="t" l="l"/>
            <a:pathLst>
              <a:path h="3991079" w="10069235">
                <a:moveTo>
                  <a:pt x="0" y="0"/>
                </a:moveTo>
                <a:lnTo>
                  <a:pt x="10069235" y="0"/>
                </a:lnTo>
                <a:lnTo>
                  <a:pt x="10069235" y="3991079"/>
                </a:lnTo>
                <a:lnTo>
                  <a:pt x="0" y="3991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-9510739">
            <a:off x="14283245" y="-2865453"/>
            <a:ext cx="6015263" cy="5730905"/>
          </a:xfrm>
          <a:custGeom>
            <a:avLst/>
            <a:gdLst/>
            <a:ahLst/>
            <a:cxnLst/>
            <a:rect r="r" b="b" t="t" l="l"/>
            <a:pathLst>
              <a:path h="5730905" w="6015263">
                <a:moveTo>
                  <a:pt x="0" y="0"/>
                </a:moveTo>
                <a:lnTo>
                  <a:pt x="6015264" y="0"/>
                </a:lnTo>
                <a:lnTo>
                  <a:pt x="6015264" y="5730906"/>
                </a:lnTo>
                <a:lnTo>
                  <a:pt x="0" y="5730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7043133">
            <a:off x="-3007632" y="7393599"/>
            <a:ext cx="6015263" cy="5730905"/>
          </a:xfrm>
          <a:custGeom>
            <a:avLst/>
            <a:gdLst/>
            <a:ahLst/>
            <a:cxnLst/>
            <a:rect r="r" b="b" t="t" l="l"/>
            <a:pathLst>
              <a:path h="5730905" w="6015263">
                <a:moveTo>
                  <a:pt x="0" y="0"/>
                </a:moveTo>
                <a:lnTo>
                  <a:pt x="6015264" y="0"/>
                </a:lnTo>
                <a:lnTo>
                  <a:pt x="6015264" y="5730905"/>
                </a:lnTo>
                <a:lnTo>
                  <a:pt x="0" y="57309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5780012" y="3491052"/>
            <a:ext cx="2875631" cy="2185480"/>
          </a:xfrm>
          <a:custGeom>
            <a:avLst/>
            <a:gdLst/>
            <a:ahLst/>
            <a:cxnLst/>
            <a:rect r="r" b="b" t="t" l="l"/>
            <a:pathLst>
              <a:path h="2185480" w="2875631">
                <a:moveTo>
                  <a:pt x="0" y="0"/>
                </a:moveTo>
                <a:lnTo>
                  <a:pt x="2875631" y="0"/>
                </a:lnTo>
                <a:lnTo>
                  <a:pt x="2875631" y="2185479"/>
                </a:lnTo>
                <a:lnTo>
                  <a:pt x="0" y="2185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078680" y="3459702"/>
            <a:ext cx="2875631" cy="2185480"/>
          </a:xfrm>
          <a:custGeom>
            <a:avLst/>
            <a:gdLst/>
            <a:ahLst/>
            <a:cxnLst/>
            <a:rect r="r" b="b" t="t" l="l"/>
            <a:pathLst>
              <a:path h="2185480" w="2875631">
                <a:moveTo>
                  <a:pt x="0" y="0"/>
                </a:moveTo>
                <a:lnTo>
                  <a:pt x="2875631" y="0"/>
                </a:lnTo>
                <a:lnTo>
                  <a:pt x="2875631" y="2185479"/>
                </a:lnTo>
                <a:lnTo>
                  <a:pt x="0" y="2185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4228851" y="3158712"/>
            <a:ext cx="710982" cy="71098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EFF2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  <a:r>
                <a:rPr lang="en-US" sz="2162" i="true" spc="28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04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4228851" y="5673756"/>
            <a:ext cx="3175330" cy="50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31"/>
              </a:lnSpc>
              <a:spcBef>
                <a:spcPct val="0"/>
              </a:spcBef>
            </a:pPr>
            <a:r>
              <a:rPr lang="en-US" sz="2700" i="true" spc="116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곽경호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890343" y="6400701"/>
            <a:ext cx="385234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499" i="true" spc="107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LSTM 모델의 정확도가 </a:t>
            </a:r>
          </a:p>
          <a:p>
            <a:pPr algn="ctr">
              <a:lnSpc>
                <a:spcPts val="3824"/>
              </a:lnSpc>
            </a:pPr>
            <a:r>
              <a:rPr lang="en-US" sz="2499" i="true" spc="107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높다.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4378700" y="3459702"/>
            <a:ext cx="2875631" cy="2185480"/>
          </a:xfrm>
          <a:custGeom>
            <a:avLst/>
            <a:gdLst/>
            <a:ahLst/>
            <a:cxnLst/>
            <a:rect r="r" b="b" t="t" l="l"/>
            <a:pathLst>
              <a:path h="2185480" w="2875631">
                <a:moveTo>
                  <a:pt x="0" y="0"/>
                </a:moveTo>
                <a:lnTo>
                  <a:pt x="2875631" y="0"/>
                </a:lnTo>
                <a:lnTo>
                  <a:pt x="2875631" y="2185479"/>
                </a:lnTo>
                <a:lnTo>
                  <a:pt x="0" y="2185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202613" y="6400701"/>
            <a:ext cx="3852346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499" i="true" spc="107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모델의 예측 정확도는 높았지만, 웹 구현에서는 완성도 면에서 아쉽다.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99927" y="6400701"/>
            <a:ext cx="3852346" cy="284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499" i="true" spc="107">
                <a:solidFill>
                  <a:srgbClr val="2E2E2E"/>
                </a:solidFill>
                <a:latin typeface="210 다락방"/>
                <a:ea typeface="210 다락방"/>
                <a:cs typeface="210 다락방"/>
                <a:sym typeface="210 다락방"/>
              </a:rPr>
              <a:t>성능 개선에 어려움이 있었지만, 이번 프로젝트를 계기로 온라인에서 악성 문장을 자동으로 바른 말로 바꿔주는 필터링 모델 개발에 흥미가 생겼다.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230" y="2698127"/>
            <a:ext cx="6280724" cy="5584135"/>
          </a:xfrm>
          <a:custGeom>
            <a:avLst/>
            <a:gdLst/>
            <a:ahLst/>
            <a:cxnLst/>
            <a:rect r="r" b="b" t="t" l="l"/>
            <a:pathLst>
              <a:path h="5584135" w="6280724">
                <a:moveTo>
                  <a:pt x="0" y="0"/>
                </a:moveTo>
                <a:lnTo>
                  <a:pt x="6280724" y="0"/>
                </a:lnTo>
                <a:lnTo>
                  <a:pt x="6280724" y="5584134"/>
                </a:lnTo>
                <a:lnTo>
                  <a:pt x="0" y="55841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41676" y="3607460"/>
            <a:ext cx="10753505" cy="2614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23"/>
              </a:lnSpc>
              <a:spcBef>
                <a:spcPct val="0"/>
              </a:spcBef>
            </a:pPr>
            <a:r>
              <a:rPr lang="en-US" sz="14198" i="true" spc="61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0228250" y="5490194"/>
            <a:ext cx="8059750" cy="4796806"/>
          </a:xfrm>
          <a:custGeom>
            <a:avLst/>
            <a:gdLst/>
            <a:ahLst/>
            <a:cxnLst/>
            <a:rect r="r" b="b" t="t" l="l"/>
            <a:pathLst>
              <a:path h="4796806" w="8059750">
                <a:moveTo>
                  <a:pt x="0" y="0"/>
                </a:moveTo>
                <a:lnTo>
                  <a:pt x="8059750" y="0"/>
                </a:lnTo>
                <a:lnTo>
                  <a:pt x="8059750" y="4796806"/>
                </a:lnTo>
                <a:lnTo>
                  <a:pt x="0" y="4796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49714">
            <a:off x="-4337563" y="-3758043"/>
            <a:ext cx="9889586" cy="7516085"/>
          </a:xfrm>
          <a:custGeom>
            <a:avLst/>
            <a:gdLst/>
            <a:ahLst/>
            <a:cxnLst/>
            <a:rect r="r" b="b" t="t" l="l"/>
            <a:pathLst>
              <a:path h="7516085" w="9889586">
                <a:moveTo>
                  <a:pt x="0" y="0"/>
                </a:moveTo>
                <a:lnTo>
                  <a:pt x="9889586" y="0"/>
                </a:lnTo>
                <a:lnTo>
                  <a:pt x="9889586" y="7516086"/>
                </a:lnTo>
                <a:lnTo>
                  <a:pt x="0" y="75160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465153" y="8445792"/>
            <a:ext cx="10069235" cy="3991079"/>
          </a:xfrm>
          <a:custGeom>
            <a:avLst/>
            <a:gdLst/>
            <a:ahLst/>
            <a:cxnLst/>
            <a:rect r="r" b="b" t="t" l="l"/>
            <a:pathLst>
              <a:path h="3991079" w="10069235">
                <a:moveTo>
                  <a:pt x="0" y="0"/>
                </a:moveTo>
                <a:lnTo>
                  <a:pt x="10069235" y="0"/>
                </a:lnTo>
                <a:lnTo>
                  <a:pt x="10069235" y="3991079"/>
                </a:lnTo>
                <a:lnTo>
                  <a:pt x="0" y="39910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245043" y="-370928"/>
            <a:ext cx="3606238" cy="3193160"/>
          </a:xfrm>
          <a:custGeom>
            <a:avLst/>
            <a:gdLst/>
            <a:ahLst/>
            <a:cxnLst/>
            <a:rect r="r" b="b" t="t" l="l"/>
            <a:pathLst>
              <a:path h="3193160" w="3606238">
                <a:moveTo>
                  <a:pt x="3606238" y="3193160"/>
                </a:moveTo>
                <a:lnTo>
                  <a:pt x="0" y="3193160"/>
                </a:lnTo>
                <a:lnTo>
                  <a:pt x="0" y="0"/>
                </a:lnTo>
                <a:lnTo>
                  <a:pt x="3606238" y="0"/>
                </a:lnTo>
                <a:lnTo>
                  <a:pt x="3606238" y="31931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091966" y="958924"/>
            <a:ext cx="8104067" cy="96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4"/>
              </a:lnSpc>
            </a:pPr>
            <a:r>
              <a:rPr lang="en-US" sz="5218" i="true" spc="22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데이터 전처리</a:t>
            </a:r>
          </a:p>
        </p:txBody>
      </p:sp>
      <p:sp>
        <p:nvSpPr>
          <p:cNvPr name="AutoShape 4" id="4"/>
          <p:cNvSpPr/>
          <p:nvPr/>
        </p:nvSpPr>
        <p:spPr>
          <a:xfrm>
            <a:off x="-751593" y="3705885"/>
            <a:ext cx="241146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3113531" y="3933532"/>
            <a:ext cx="241146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058532" y="6611813"/>
            <a:ext cx="241146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-1333012">
            <a:off x="607019" y="603462"/>
            <a:ext cx="1740796" cy="1844774"/>
          </a:xfrm>
          <a:custGeom>
            <a:avLst/>
            <a:gdLst/>
            <a:ahLst/>
            <a:cxnLst/>
            <a:rect r="r" b="b" t="t" l="l"/>
            <a:pathLst>
              <a:path h="1844774" w="1740796">
                <a:moveTo>
                  <a:pt x="0" y="0"/>
                </a:moveTo>
                <a:lnTo>
                  <a:pt x="1740796" y="0"/>
                </a:lnTo>
                <a:lnTo>
                  <a:pt x="1740796" y="1844774"/>
                </a:lnTo>
                <a:lnTo>
                  <a:pt x="0" y="1844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0084" y="3990796"/>
            <a:ext cx="2478206" cy="2683097"/>
          </a:xfrm>
          <a:custGeom>
            <a:avLst/>
            <a:gdLst/>
            <a:ahLst/>
            <a:cxnLst/>
            <a:rect r="r" b="b" t="t" l="l"/>
            <a:pathLst>
              <a:path h="2683097" w="2478206">
                <a:moveTo>
                  <a:pt x="0" y="0"/>
                </a:moveTo>
                <a:lnTo>
                  <a:pt x="2478205" y="0"/>
                </a:lnTo>
                <a:lnTo>
                  <a:pt x="2478205" y="2683096"/>
                </a:lnTo>
                <a:lnTo>
                  <a:pt x="0" y="2683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1603252" y="3789172"/>
            <a:ext cx="630141" cy="658678"/>
            <a:chOff x="0" y="0"/>
            <a:chExt cx="812800" cy="8496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49609"/>
            </a:xfrm>
            <a:custGeom>
              <a:avLst/>
              <a:gdLst/>
              <a:ahLst/>
              <a:cxnLst/>
              <a:rect r="r" b="b" t="t" l="l"/>
              <a:pathLst>
                <a:path h="849609" w="812800">
                  <a:moveTo>
                    <a:pt x="406400" y="0"/>
                  </a:moveTo>
                  <a:cubicBezTo>
                    <a:pt x="181951" y="0"/>
                    <a:pt x="0" y="190192"/>
                    <a:pt x="0" y="424805"/>
                  </a:cubicBezTo>
                  <a:cubicBezTo>
                    <a:pt x="0" y="659418"/>
                    <a:pt x="181951" y="849609"/>
                    <a:pt x="406400" y="849609"/>
                  </a:cubicBezTo>
                  <a:cubicBezTo>
                    <a:pt x="630849" y="849609"/>
                    <a:pt x="812800" y="659418"/>
                    <a:pt x="812800" y="424805"/>
                  </a:cubicBezTo>
                  <a:cubicBezTo>
                    <a:pt x="812800" y="19019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EFF2"/>
            </a:solidFill>
            <a:ln w="38100" cap="sq">
              <a:solidFill>
                <a:srgbClr val="98D4E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-101324"/>
              <a:ext cx="660400" cy="87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  <a:r>
                <a:rPr lang="en-US" sz="2162" i="true" spc="28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01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919669" y="6186597"/>
            <a:ext cx="184411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365947" y="4763452"/>
            <a:ext cx="1046480" cy="106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2794" i="true" spc="12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레이블</a:t>
            </a:r>
          </a:p>
          <a:p>
            <a:pPr algn="ctr">
              <a:lnSpc>
                <a:spcPts val="4275"/>
              </a:lnSpc>
              <a:spcBef>
                <a:spcPct val="0"/>
              </a:spcBef>
            </a:pPr>
            <a:r>
              <a:rPr lang="en-US" sz="2794" i="true" spc="12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이진화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498261" y="3978921"/>
            <a:ext cx="2478206" cy="2683097"/>
          </a:xfrm>
          <a:custGeom>
            <a:avLst/>
            <a:gdLst/>
            <a:ahLst/>
            <a:cxnLst/>
            <a:rect r="r" b="b" t="t" l="l"/>
            <a:pathLst>
              <a:path h="2683097" w="2478206">
                <a:moveTo>
                  <a:pt x="0" y="0"/>
                </a:moveTo>
                <a:lnTo>
                  <a:pt x="2478206" y="0"/>
                </a:lnTo>
                <a:lnTo>
                  <a:pt x="2478206" y="2683096"/>
                </a:lnTo>
                <a:lnTo>
                  <a:pt x="0" y="2683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0">
            <a:off x="4451430" y="3777296"/>
            <a:ext cx="630141" cy="658678"/>
            <a:chOff x="0" y="0"/>
            <a:chExt cx="812800" cy="84960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49609"/>
            </a:xfrm>
            <a:custGeom>
              <a:avLst/>
              <a:gdLst/>
              <a:ahLst/>
              <a:cxnLst/>
              <a:rect r="r" b="b" t="t" l="l"/>
              <a:pathLst>
                <a:path h="849609" w="812800">
                  <a:moveTo>
                    <a:pt x="406400" y="0"/>
                  </a:moveTo>
                  <a:cubicBezTo>
                    <a:pt x="181951" y="0"/>
                    <a:pt x="0" y="190192"/>
                    <a:pt x="0" y="424805"/>
                  </a:cubicBezTo>
                  <a:cubicBezTo>
                    <a:pt x="0" y="659418"/>
                    <a:pt x="181951" y="849609"/>
                    <a:pt x="406400" y="849609"/>
                  </a:cubicBezTo>
                  <a:cubicBezTo>
                    <a:pt x="630849" y="849609"/>
                    <a:pt x="812800" y="659418"/>
                    <a:pt x="812800" y="424805"/>
                  </a:cubicBezTo>
                  <a:cubicBezTo>
                    <a:pt x="812800" y="19019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EFF2"/>
            </a:solidFill>
            <a:ln w="38100" cap="sq">
              <a:solidFill>
                <a:srgbClr val="98D4E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-101324"/>
              <a:ext cx="660400" cy="87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  <a:r>
                <a:rPr lang="en-US" sz="2162" i="true" spc="28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02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3767846" y="6174721"/>
            <a:ext cx="184411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4156815" y="4697150"/>
            <a:ext cx="1161098" cy="106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2794" i="true" spc="12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소문자 </a:t>
            </a:r>
          </a:p>
          <a:p>
            <a:pPr algn="ctr">
              <a:lnSpc>
                <a:spcPts val="4275"/>
              </a:lnSpc>
              <a:spcBef>
                <a:spcPct val="0"/>
              </a:spcBef>
            </a:pPr>
            <a:r>
              <a:rPr lang="en-US" sz="2794" i="true" spc="12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변환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6338417" y="3969396"/>
            <a:ext cx="2478206" cy="2683097"/>
          </a:xfrm>
          <a:custGeom>
            <a:avLst/>
            <a:gdLst/>
            <a:ahLst/>
            <a:cxnLst/>
            <a:rect r="r" b="b" t="t" l="l"/>
            <a:pathLst>
              <a:path h="2683097" w="2478206">
                <a:moveTo>
                  <a:pt x="0" y="0"/>
                </a:moveTo>
                <a:lnTo>
                  <a:pt x="2478205" y="0"/>
                </a:lnTo>
                <a:lnTo>
                  <a:pt x="2478205" y="2683096"/>
                </a:lnTo>
                <a:lnTo>
                  <a:pt x="0" y="2683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1" id="21"/>
          <p:cNvGrpSpPr/>
          <p:nvPr/>
        </p:nvGrpSpPr>
        <p:grpSpPr>
          <a:xfrm rot="0">
            <a:off x="7291585" y="3767771"/>
            <a:ext cx="630141" cy="658678"/>
            <a:chOff x="0" y="0"/>
            <a:chExt cx="812800" cy="84960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49609"/>
            </a:xfrm>
            <a:custGeom>
              <a:avLst/>
              <a:gdLst/>
              <a:ahLst/>
              <a:cxnLst/>
              <a:rect r="r" b="b" t="t" l="l"/>
              <a:pathLst>
                <a:path h="849609" w="812800">
                  <a:moveTo>
                    <a:pt x="406400" y="0"/>
                  </a:moveTo>
                  <a:cubicBezTo>
                    <a:pt x="181951" y="0"/>
                    <a:pt x="0" y="190192"/>
                    <a:pt x="0" y="424805"/>
                  </a:cubicBezTo>
                  <a:cubicBezTo>
                    <a:pt x="0" y="659418"/>
                    <a:pt x="181951" y="849609"/>
                    <a:pt x="406400" y="849609"/>
                  </a:cubicBezTo>
                  <a:cubicBezTo>
                    <a:pt x="630849" y="849609"/>
                    <a:pt x="812800" y="659418"/>
                    <a:pt x="812800" y="424805"/>
                  </a:cubicBezTo>
                  <a:cubicBezTo>
                    <a:pt x="812800" y="19019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EFF2"/>
            </a:solidFill>
            <a:ln w="38100" cap="sq">
              <a:solidFill>
                <a:srgbClr val="98D4E1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-101324"/>
              <a:ext cx="660400" cy="87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  <a:r>
                <a:rPr lang="en-US" sz="2162" i="true" spc="28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03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>
            <a:off x="6608002" y="6165196"/>
            <a:ext cx="184411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7228706" y="4651603"/>
            <a:ext cx="697627" cy="106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2794" i="true" spc="12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숫자</a:t>
            </a:r>
          </a:p>
          <a:p>
            <a:pPr algn="ctr">
              <a:lnSpc>
                <a:spcPts val="4275"/>
              </a:lnSpc>
              <a:spcBef>
                <a:spcPct val="0"/>
              </a:spcBef>
            </a:pPr>
            <a:r>
              <a:rPr lang="en-US" sz="2794" i="true" spc="12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제거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9129164" y="3990796"/>
            <a:ext cx="2478206" cy="2683097"/>
          </a:xfrm>
          <a:custGeom>
            <a:avLst/>
            <a:gdLst/>
            <a:ahLst/>
            <a:cxnLst/>
            <a:rect r="r" b="b" t="t" l="l"/>
            <a:pathLst>
              <a:path h="2683097" w="2478206">
                <a:moveTo>
                  <a:pt x="0" y="0"/>
                </a:moveTo>
                <a:lnTo>
                  <a:pt x="2478205" y="0"/>
                </a:lnTo>
                <a:lnTo>
                  <a:pt x="2478205" y="2683096"/>
                </a:lnTo>
                <a:lnTo>
                  <a:pt x="0" y="2683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7" id="27"/>
          <p:cNvGrpSpPr/>
          <p:nvPr/>
        </p:nvGrpSpPr>
        <p:grpSpPr>
          <a:xfrm rot="0">
            <a:off x="10082332" y="3789172"/>
            <a:ext cx="630141" cy="658678"/>
            <a:chOff x="0" y="0"/>
            <a:chExt cx="812800" cy="8496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49609"/>
            </a:xfrm>
            <a:custGeom>
              <a:avLst/>
              <a:gdLst/>
              <a:ahLst/>
              <a:cxnLst/>
              <a:rect r="r" b="b" t="t" l="l"/>
              <a:pathLst>
                <a:path h="849609" w="812800">
                  <a:moveTo>
                    <a:pt x="406400" y="0"/>
                  </a:moveTo>
                  <a:cubicBezTo>
                    <a:pt x="181951" y="0"/>
                    <a:pt x="0" y="190192"/>
                    <a:pt x="0" y="424805"/>
                  </a:cubicBezTo>
                  <a:cubicBezTo>
                    <a:pt x="0" y="659418"/>
                    <a:pt x="181951" y="849609"/>
                    <a:pt x="406400" y="849609"/>
                  </a:cubicBezTo>
                  <a:cubicBezTo>
                    <a:pt x="630849" y="849609"/>
                    <a:pt x="812800" y="659418"/>
                    <a:pt x="812800" y="424805"/>
                  </a:cubicBezTo>
                  <a:cubicBezTo>
                    <a:pt x="812800" y="19019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EFF2"/>
            </a:solidFill>
            <a:ln w="38100" cap="sq">
              <a:solidFill>
                <a:srgbClr val="98D4E1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-101324"/>
              <a:ext cx="660400" cy="87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  <a:r>
                <a:rPr lang="en-US" sz="2162" i="true" spc="28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04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>
            <a:off x="9398749" y="6186597"/>
            <a:ext cx="184411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1" id="31"/>
          <p:cNvSpPr txBox="true"/>
          <p:nvPr/>
        </p:nvSpPr>
        <p:spPr>
          <a:xfrm rot="0">
            <a:off x="9415687" y="4784018"/>
            <a:ext cx="1905159" cy="89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394" i="true" spc="102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형태소 분석 +</a:t>
            </a:r>
          </a:p>
          <a:p>
            <a:pPr algn="ctr">
              <a:lnSpc>
                <a:spcPts val="3663"/>
              </a:lnSpc>
              <a:spcBef>
                <a:spcPct val="0"/>
              </a:spcBef>
            </a:pPr>
            <a:r>
              <a:rPr lang="en-US" sz="2394" i="true" spc="102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어간 추출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1921694" y="3978921"/>
            <a:ext cx="2478206" cy="2683097"/>
          </a:xfrm>
          <a:custGeom>
            <a:avLst/>
            <a:gdLst/>
            <a:ahLst/>
            <a:cxnLst/>
            <a:rect r="r" b="b" t="t" l="l"/>
            <a:pathLst>
              <a:path h="2683097" w="2478206">
                <a:moveTo>
                  <a:pt x="0" y="0"/>
                </a:moveTo>
                <a:lnTo>
                  <a:pt x="2478206" y="0"/>
                </a:lnTo>
                <a:lnTo>
                  <a:pt x="2478206" y="2683096"/>
                </a:lnTo>
                <a:lnTo>
                  <a:pt x="0" y="2683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3" id="33"/>
          <p:cNvGrpSpPr/>
          <p:nvPr/>
        </p:nvGrpSpPr>
        <p:grpSpPr>
          <a:xfrm rot="0">
            <a:off x="12874863" y="3777296"/>
            <a:ext cx="630141" cy="658678"/>
            <a:chOff x="0" y="0"/>
            <a:chExt cx="812800" cy="84960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49609"/>
            </a:xfrm>
            <a:custGeom>
              <a:avLst/>
              <a:gdLst/>
              <a:ahLst/>
              <a:cxnLst/>
              <a:rect r="r" b="b" t="t" l="l"/>
              <a:pathLst>
                <a:path h="849609" w="812800">
                  <a:moveTo>
                    <a:pt x="406400" y="0"/>
                  </a:moveTo>
                  <a:cubicBezTo>
                    <a:pt x="181951" y="0"/>
                    <a:pt x="0" y="190192"/>
                    <a:pt x="0" y="424805"/>
                  </a:cubicBezTo>
                  <a:cubicBezTo>
                    <a:pt x="0" y="659418"/>
                    <a:pt x="181951" y="849609"/>
                    <a:pt x="406400" y="849609"/>
                  </a:cubicBezTo>
                  <a:cubicBezTo>
                    <a:pt x="630849" y="849609"/>
                    <a:pt x="812800" y="659418"/>
                    <a:pt x="812800" y="424805"/>
                  </a:cubicBezTo>
                  <a:cubicBezTo>
                    <a:pt x="812800" y="19019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EFF2"/>
            </a:solidFill>
            <a:ln w="38100" cap="sq">
              <a:solidFill>
                <a:srgbClr val="98D4E1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-101324"/>
              <a:ext cx="660400" cy="87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  <a:r>
                <a:rPr lang="en-US" sz="2162" i="true" spc="28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05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>
            <a:off x="12191280" y="6174721"/>
            <a:ext cx="184411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7" id="37"/>
          <p:cNvSpPr txBox="true"/>
          <p:nvPr/>
        </p:nvSpPr>
        <p:spPr>
          <a:xfrm rot="0">
            <a:off x="12637557" y="4763452"/>
            <a:ext cx="1046480" cy="106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2794" i="true" spc="12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불용어</a:t>
            </a:r>
          </a:p>
          <a:p>
            <a:pPr algn="ctr">
              <a:lnSpc>
                <a:spcPts val="4275"/>
              </a:lnSpc>
              <a:spcBef>
                <a:spcPct val="0"/>
              </a:spcBef>
            </a:pPr>
            <a:r>
              <a:rPr lang="en-US" sz="2794" i="true" spc="12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제거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4780900" y="3969396"/>
            <a:ext cx="2478206" cy="2683097"/>
          </a:xfrm>
          <a:custGeom>
            <a:avLst/>
            <a:gdLst/>
            <a:ahLst/>
            <a:cxnLst/>
            <a:rect r="r" b="b" t="t" l="l"/>
            <a:pathLst>
              <a:path h="2683097" w="2478206">
                <a:moveTo>
                  <a:pt x="0" y="0"/>
                </a:moveTo>
                <a:lnTo>
                  <a:pt x="2478205" y="0"/>
                </a:lnTo>
                <a:lnTo>
                  <a:pt x="2478205" y="2683096"/>
                </a:lnTo>
                <a:lnTo>
                  <a:pt x="0" y="2683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9" id="39"/>
          <p:cNvGrpSpPr/>
          <p:nvPr/>
        </p:nvGrpSpPr>
        <p:grpSpPr>
          <a:xfrm rot="0">
            <a:off x="15734068" y="3743985"/>
            <a:ext cx="630141" cy="658678"/>
            <a:chOff x="0" y="0"/>
            <a:chExt cx="812800" cy="84960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49609"/>
            </a:xfrm>
            <a:custGeom>
              <a:avLst/>
              <a:gdLst/>
              <a:ahLst/>
              <a:cxnLst/>
              <a:rect r="r" b="b" t="t" l="l"/>
              <a:pathLst>
                <a:path h="849609" w="812800">
                  <a:moveTo>
                    <a:pt x="406400" y="0"/>
                  </a:moveTo>
                  <a:cubicBezTo>
                    <a:pt x="181951" y="0"/>
                    <a:pt x="0" y="190192"/>
                    <a:pt x="0" y="424805"/>
                  </a:cubicBezTo>
                  <a:cubicBezTo>
                    <a:pt x="0" y="659418"/>
                    <a:pt x="181951" y="849609"/>
                    <a:pt x="406400" y="849609"/>
                  </a:cubicBezTo>
                  <a:cubicBezTo>
                    <a:pt x="630849" y="849609"/>
                    <a:pt x="812800" y="659418"/>
                    <a:pt x="812800" y="424805"/>
                  </a:cubicBezTo>
                  <a:cubicBezTo>
                    <a:pt x="812800" y="19019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EFF2"/>
            </a:solidFill>
            <a:ln w="38100" cap="sq">
              <a:solidFill>
                <a:srgbClr val="98D4E1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-101324"/>
              <a:ext cx="660400" cy="871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5"/>
                </a:lnSpc>
              </a:pPr>
              <a:r>
                <a:rPr lang="en-US" sz="2162" i="true" spc="28">
                  <a:solidFill>
                    <a:srgbClr val="000000"/>
                  </a:solidFill>
                  <a:latin typeface="210 다락방"/>
                  <a:ea typeface="210 다락방"/>
                  <a:cs typeface="210 다락방"/>
                  <a:sym typeface="210 다락방"/>
                </a:rPr>
                <a:t>06</a:t>
              </a:r>
            </a:p>
          </p:txBody>
        </p:sp>
      </p:grpSp>
      <p:sp>
        <p:nvSpPr>
          <p:cNvPr name="AutoShape 42" id="42"/>
          <p:cNvSpPr/>
          <p:nvPr/>
        </p:nvSpPr>
        <p:spPr>
          <a:xfrm>
            <a:off x="15050485" y="6275124"/>
            <a:ext cx="184411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3" id="43"/>
          <p:cNvSpPr txBox="true"/>
          <p:nvPr/>
        </p:nvSpPr>
        <p:spPr>
          <a:xfrm rot="0">
            <a:off x="15496763" y="4753927"/>
            <a:ext cx="1046480" cy="52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  <a:spcBef>
                <a:spcPct val="0"/>
              </a:spcBef>
            </a:pPr>
            <a:r>
              <a:rPr lang="en-US" sz="2794" i="true" spc="120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토큰화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80852" y="2290795"/>
            <a:ext cx="7444714" cy="5577005"/>
          </a:xfrm>
          <a:custGeom>
            <a:avLst/>
            <a:gdLst/>
            <a:ahLst/>
            <a:cxnLst/>
            <a:rect r="r" b="b" t="t" l="l"/>
            <a:pathLst>
              <a:path h="5577005" w="7444714">
                <a:moveTo>
                  <a:pt x="0" y="0"/>
                </a:moveTo>
                <a:lnTo>
                  <a:pt x="7444715" y="0"/>
                </a:lnTo>
                <a:lnTo>
                  <a:pt x="7444715" y="5577006"/>
                </a:lnTo>
                <a:lnTo>
                  <a:pt x="0" y="5577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23363" y="847320"/>
            <a:ext cx="2281152" cy="1407519"/>
          </a:xfrm>
          <a:custGeom>
            <a:avLst/>
            <a:gdLst/>
            <a:ahLst/>
            <a:cxnLst/>
            <a:rect r="r" b="b" t="t" l="l"/>
            <a:pathLst>
              <a:path h="1407519" w="2281152">
                <a:moveTo>
                  <a:pt x="0" y="0"/>
                </a:moveTo>
                <a:lnTo>
                  <a:pt x="2281152" y="0"/>
                </a:lnTo>
                <a:lnTo>
                  <a:pt x="2281152" y="1407519"/>
                </a:lnTo>
                <a:lnTo>
                  <a:pt x="0" y="1407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69609" y="2290795"/>
            <a:ext cx="7444714" cy="5577005"/>
          </a:xfrm>
          <a:custGeom>
            <a:avLst/>
            <a:gdLst/>
            <a:ahLst/>
            <a:cxnLst/>
            <a:rect r="r" b="b" t="t" l="l"/>
            <a:pathLst>
              <a:path h="5577005" w="7444714">
                <a:moveTo>
                  <a:pt x="0" y="0"/>
                </a:moveTo>
                <a:lnTo>
                  <a:pt x="7444715" y="0"/>
                </a:lnTo>
                <a:lnTo>
                  <a:pt x="7444715" y="5577006"/>
                </a:lnTo>
                <a:lnTo>
                  <a:pt x="0" y="55770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55359" y="5328115"/>
            <a:ext cx="764498" cy="762695"/>
          </a:xfrm>
          <a:custGeom>
            <a:avLst/>
            <a:gdLst/>
            <a:ahLst/>
            <a:cxnLst/>
            <a:rect r="r" b="b" t="t" l="l"/>
            <a:pathLst>
              <a:path h="762695" w="764498">
                <a:moveTo>
                  <a:pt x="0" y="0"/>
                </a:moveTo>
                <a:lnTo>
                  <a:pt x="764498" y="0"/>
                </a:lnTo>
                <a:lnTo>
                  <a:pt x="764498" y="762695"/>
                </a:lnTo>
                <a:lnTo>
                  <a:pt x="0" y="7626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26123" y="1744288"/>
            <a:ext cx="764498" cy="762695"/>
          </a:xfrm>
          <a:custGeom>
            <a:avLst/>
            <a:gdLst/>
            <a:ahLst/>
            <a:cxnLst/>
            <a:rect r="r" b="b" t="t" l="l"/>
            <a:pathLst>
              <a:path h="762695" w="764498">
                <a:moveTo>
                  <a:pt x="0" y="0"/>
                </a:moveTo>
                <a:lnTo>
                  <a:pt x="764498" y="0"/>
                </a:lnTo>
                <a:lnTo>
                  <a:pt x="764498" y="762695"/>
                </a:lnTo>
                <a:lnTo>
                  <a:pt x="0" y="7626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84226" y="2751027"/>
            <a:ext cx="688738" cy="688738"/>
          </a:xfrm>
          <a:custGeom>
            <a:avLst/>
            <a:gdLst/>
            <a:ahLst/>
            <a:cxnLst/>
            <a:rect r="r" b="b" t="t" l="l"/>
            <a:pathLst>
              <a:path h="688738" w="688738">
                <a:moveTo>
                  <a:pt x="0" y="0"/>
                </a:moveTo>
                <a:lnTo>
                  <a:pt x="688737" y="0"/>
                </a:lnTo>
                <a:lnTo>
                  <a:pt x="688737" y="688738"/>
                </a:lnTo>
                <a:lnTo>
                  <a:pt x="0" y="6887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56905" y="8294067"/>
            <a:ext cx="2093091" cy="96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4"/>
              </a:lnSpc>
              <a:spcBef>
                <a:spcPct val="0"/>
              </a:spcBef>
            </a:pPr>
            <a:r>
              <a:rPr lang="en-US" sz="2598" i="true" spc="11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 </a:t>
            </a:r>
            <a:r>
              <a:rPr lang="en-US" sz="2598" i="true" spc="11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1, 2 (부정)</a:t>
            </a:r>
          </a:p>
          <a:p>
            <a:pPr algn="ctr">
              <a:lnSpc>
                <a:spcPts val="3974"/>
              </a:lnSpc>
              <a:spcBef>
                <a:spcPct val="0"/>
              </a:spcBef>
            </a:pPr>
            <a:r>
              <a:rPr lang="en-US" sz="2598" i="true" spc="11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  4, 5 (긍정)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73748" y="8485921"/>
            <a:ext cx="2354607" cy="56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4"/>
              </a:lnSpc>
              <a:spcBef>
                <a:spcPct val="0"/>
              </a:spcBef>
            </a:pPr>
            <a:r>
              <a:rPr lang="en-US" sz="2964" i="true" spc="127">
                <a:solidFill>
                  <a:srgbClr val="004AAD"/>
                </a:solidFill>
                <a:latin typeface="210 다락방"/>
                <a:ea typeface="210 다락방"/>
                <a:cs typeface="210 다락방"/>
                <a:sym typeface="210 다락방"/>
              </a:rPr>
              <a:t>이진화 전</a:t>
            </a:r>
            <a:r>
              <a:rPr lang="en-US" sz="2964" i="true" spc="127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97023" y="8482712"/>
            <a:ext cx="2205158" cy="56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4"/>
              </a:lnSpc>
              <a:spcBef>
                <a:spcPct val="0"/>
              </a:spcBef>
            </a:pPr>
            <a:r>
              <a:rPr lang="en-US" sz="2964" i="true" spc="127">
                <a:solidFill>
                  <a:srgbClr val="FF3131"/>
                </a:solidFill>
                <a:latin typeface="210 다락방"/>
                <a:ea typeface="210 다락방"/>
                <a:cs typeface="210 다락방"/>
                <a:sym typeface="210 다락방"/>
              </a:rPr>
              <a:t>이진화 후</a:t>
            </a:r>
            <a:r>
              <a:rPr lang="en-US" sz="2964" i="true" spc="127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 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54505" y="8297276"/>
            <a:ext cx="2093091" cy="96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4"/>
              </a:lnSpc>
            </a:pPr>
            <a:r>
              <a:rPr lang="en-US" sz="2598" i="true" spc="11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0 (부정)</a:t>
            </a:r>
          </a:p>
          <a:p>
            <a:pPr algn="ctr">
              <a:lnSpc>
                <a:spcPts val="3974"/>
              </a:lnSpc>
              <a:spcBef>
                <a:spcPct val="0"/>
              </a:spcBef>
            </a:pPr>
            <a:r>
              <a:rPr lang="en-US" sz="2598" i="true" spc="11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1 (긍정)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918648" y="4361360"/>
            <a:ext cx="688738" cy="688738"/>
          </a:xfrm>
          <a:custGeom>
            <a:avLst/>
            <a:gdLst/>
            <a:ahLst/>
            <a:cxnLst/>
            <a:rect r="r" b="b" t="t" l="l"/>
            <a:pathLst>
              <a:path h="688738" w="688738">
                <a:moveTo>
                  <a:pt x="0" y="0"/>
                </a:moveTo>
                <a:lnTo>
                  <a:pt x="688738" y="0"/>
                </a:lnTo>
                <a:lnTo>
                  <a:pt x="688738" y="688738"/>
                </a:lnTo>
                <a:lnTo>
                  <a:pt x="0" y="6887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29494" y="914400"/>
            <a:ext cx="2593258" cy="56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1"/>
              </a:lnSpc>
              <a:spcBef>
                <a:spcPct val="0"/>
              </a:spcBef>
            </a:pPr>
            <a:r>
              <a:rPr lang="en-US" sz="2994" i="true" spc="128">
                <a:solidFill>
                  <a:srgbClr val="000000"/>
                </a:solidFill>
                <a:latin typeface="210 다락방"/>
                <a:ea typeface="210 다락방"/>
                <a:cs typeface="210 다락방"/>
                <a:sym typeface="210 다락방"/>
              </a:rPr>
              <a:t>레이블 이진화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30272" y="1465354"/>
            <a:ext cx="2093091" cy="472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4"/>
              </a:lnSpc>
              <a:spcBef>
                <a:spcPct val="0"/>
              </a:spcBef>
            </a:pPr>
            <a:r>
              <a:rPr lang="en-US" sz="2598" i="true" spc="111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데이터 수 :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935354" y="2231205"/>
            <a:ext cx="5847618" cy="7834125"/>
          </a:xfrm>
          <a:custGeom>
            <a:avLst/>
            <a:gdLst/>
            <a:ahLst/>
            <a:cxnLst/>
            <a:rect r="r" b="b" t="t" l="l"/>
            <a:pathLst>
              <a:path h="7834125" w="5847618">
                <a:moveTo>
                  <a:pt x="0" y="0"/>
                </a:moveTo>
                <a:lnTo>
                  <a:pt x="5847618" y="0"/>
                </a:lnTo>
                <a:lnTo>
                  <a:pt x="5847618" y="7834125"/>
                </a:lnTo>
                <a:lnTo>
                  <a:pt x="0" y="7834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9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11529" y="2035624"/>
            <a:ext cx="1728710" cy="1161039"/>
          </a:xfrm>
          <a:custGeom>
            <a:avLst/>
            <a:gdLst/>
            <a:ahLst/>
            <a:cxnLst/>
            <a:rect r="r" b="b" t="t" l="l"/>
            <a:pathLst>
              <a:path h="1161039" w="1728710">
                <a:moveTo>
                  <a:pt x="0" y="0"/>
                </a:moveTo>
                <a:lnTo>
                  <a:pt x="1728711" y="0"/>
                </a:lnTo>
                <a:lnTo>
                  <a:pt x="1728711" y="1161039"/>
                </a:lnTo>
                <a:lnTo>
                  <a:pt x="0" y="11610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11529" y="3552325"/>
            <a:ext cx="1728710" cy="1161039"/>
          </a:xfrm>
          <a:custGeom>
            <a:avLst/>
            <a:gdLst/>
            <a:ahLst/>
            <a:cxnLst/>
            <a:rect r="r" b="b" t="t" l="l"/>
            <a:pathLst>
              <a:path h="1161039" w="1728710">
                <a:moveTo>
                  <a:pt x="0" y="0"/>
                </a:moveTo>
                <a:lnTo>
                  <a:pt x="1728711" y="0"/>
                </a:lnTo>
                <a:lnTo>
                  <a:pt x="1728711" y="1161040"/>
                </a:lnTo>
                <a:lnTo>
                  <a:pt x="0" y="11610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11529" y="4897367"/>
            <a:ext cx="1728710" cy="1161039"/>
          </a:xfrm>
          <a:custGeom>
            <a:avLst/>
            <a:gdLst/>
            <a:ahLst/>
            <a:cxnLst/>
            <a:rect r="r" b="b" t="t" l="l"/>
            <a:pathLst>
              <a:path h="1161039" w="1728710">
                <a:moveTo>
                  <a:pt x="0" y="0"/>
                </a:moveTo>
                <a:lnTo>
                  <a:pt x="1728711" y="0"/>
                </a:lnTo>
                <a:lnTo>
                  <a:pt x="1728711" y="1161039"/>
                </a:lnTo>
                <a:lnTo>
                  <a:pt x="0" y="11610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5293" y="2231205"/>
            <a:ext cx="7555550" cy="3721108"/>
          </a:xfrm>
          <a:custGeom>
            <a:avLst/>
            <a:gdLst/>
            <a:ahLst/>
            <a:cxnLst/>
            <a:rect r="r" b="b" t="t" l="l"/>
            <a:pathLst>
              <a:path h="3721108" w="7555550">
                <a:moveTo>
                  <a:pt x="0" y="0"/>
                </a:moveTo>
                <a:lnTo>
                  <a:pt x="7555550" y="0"/>
                </a:lnTo>
                <a:lnTo>
                  <a:pt x="7555550" y="3721108"/>
                </a:lnTo>
                <a:lnTo>
                  <a:pt x="0" y="37211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10558" y="6658568"/>
            <a:ext cx="4565021" cy="239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1"/>
              </a:lnSpc>
            </a:pPr>
            <a:r>
              <a:rPr lang="en-US" sz="2794" i="true" spc="12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 </a:t>
            </a:r>
            <a:r>
              <a:rPr lang="en-US" sz="2794" i="true" spc="120">
                <a:solidFill>
                  <a:srgbClr val="97CD55"/>
                </a:solidFill>
                <a:latin typeface="210 다락방"/>
                <a:ea typeface="210 다락방"/>
                <a:cs typeface="210 다락방"/>
                <a:sym typeface="210 다락방"/>
              </a:rPr>
              <a:t>30에포크</a:t>
            </a:r>
            <a:r>
              <a:rPr lang="en-US" sz="2794" i="true" spc="12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까지 진행될 예정</a:t>
            </a:r>
          </a:p>
          <a:p>
            <a:pPr algn="ctr">
              <a:lnSpc>
                <a:spcPts val="4861"/>
              </a:lnSpc>
            </a:pPr>
            <a:r>
              <a:rPr lang="en-US" sz="2794" i="true" spc="12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하지만 검증 성능이 더 이상 향상되지 않아 </a:t>
            </a:r>
          </a:p>
          <a:p>
            <a:pPr algn="ctr">
              <a:lnSpc>
                <a:spcPts val="4861"/>
              </a:lnSpc>
            </a:pPr>
            <a:r>
              <a:rPr lang="en-US" sz="2794" i="true" spc="120">
                <a:solidFill>
                  <a:srgbClr val="5E17EB"/>
                </a:solidFill>
                <a:latin typeface="210 다락방"/>
                <a:ea typeface="210 다락방"/>
                <a:cs typeface="210 다락방"/>
                <a:sym typeface="210 다락방"/>
              </a:rPr>
              <a:t>9에포크</a:t>
            </a:r>
            <a:r>
              <a:rPr lang="en-US" sz="2794" i="true" spc="120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에서 조기 종료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91966" y="958924"/>
            <a:ext cx="8104067" cy="96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4"/>
              </a:lnSpc>
            </a:pPr>
            <a:r>
              <a:rPr lang="en-US" sz="5218" i="true" spc="22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CNN 모델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66568">
            <a:off x="-2719788" y="-4014927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700229" y="2580401"/>
            <a:ext cx="5246921" cy="2020553"/>
          </a:xfrm>
          <a:custGeom>
            <a:avLst/>
            <a:gdLst/>
            <a:ahLst/>
            <a:cxnLst/>
            <a:rect r="r" b="b" t="t" l="l"/>
            <a:pathLst>
              <a:path h="2020553" w="5246921">
                <a:moveTo>
                  <a:pt x="0" y="0"/>
                </a:moveTo>
                <a:lnTo>
                  <a:pt x="5246921" y="0"/>
                </a:lnTo>
                <a:lnTo>
                  <a:pt x="5246921" y="2020553"/>
                </a:lnTo>
                <a:lnTo>
                  <a:pt x="0" y="20205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00229" y="4951426"/>
            <a:ext cx="5246921" cy="1854564"/>
          </a:xfrm>
          <a:custGeom>
            <a:avLst/>
            <a:gdLst/>
            <a:ahLst/>
            <a:cxnLst/>
            <a:rect r="r" b="b" t="t" l="l"/>
            <a:pathLst>
              <a:path h="1854564" w="5246921">
                <a:moveTo>
                  <a:pt x="0" y="0"/>
                </a:moveTo>
                <a:lnTo>
                  <a:pt x="5246921" y="0"/>
                </a:lnTo>
                <a:lnTo>
                  <a:pt x="5246921" y="1854565"/>
                </a:lnTo>
                <a:lnTo>
                  <a:pt x="0" y="18545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02" r="0" b="-180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00229" y="7513905"/>
            <a:ext cx="5246921" cy="1744395"/>
          </a:xfrm>
          <a:custGeom>
            <a:avLst/>
            <a:gdLst/>
            <a:ahLst/>
            <a:cxnLst/>
            <a:rect r="r" b="b" t="t" l="l"/>
            <a:pathLst>
              <a:path h="1744395" w="5246921">
                <a:moveTo>
                  <a:pt x="0" y="0"/>
                </a:moveTo>
                <a:lnTo>
                  <a:pt x="5246921" y="0"/>
                </a:lnTo>
                <a:lnTo>
                  <a:pt x="5246921" y="1744395"/>
                </a:lnTo>
                <a:lnTo>
                  <a:pt x="0" y="17443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7253" y="3787906"/>
            <a:ext cx="9029428" cy="3725999"/>
          </a:xfrm>
          <a:custGeom>
            <a:avLst/>
            <a:gdLst/>
            <a:ahLst/>
            <a:cxnLst/>
            <a:rect r="r" b="b" t="t" l="l"/>
            <a:pathLst>
              <a:path h="3725999" w="9029428">
                <a:moveTo>
                  <a:pt x="0" y="0"/>
                </a:moveTo>
                <a:lnTo>
                  <a:pt x="9029427" y="0"/>
                </a:lnTo>
                <a:lnTo>
                  <a:pt x="9029427" y="3725999"/>
                </a:lnTo>
                <a:lnTo>
                  <a:pt x="0" y="37259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68248" y="6174194"/>
            <a:ext cx="1075020" cy="574647"/>
          </a:xfrm>
          <a:custGeom>
            <a:avLst/>
            <a:gdLst/>
            <a:ahLst/>
            <a:cxnLst/>
            <a:rect r="r" b="b" t="t" l="l"/>
            <a:pathLst>
              <a:path h="574647" w="1075020">
                <a:moveTo>
                  <a:pt x="0" y="0"/>
                </a:moveTo>
                <a:lnTo>
                  <a:pt x="1075020" y="0"/>
                </a:lnTo>
                <a:lnTo>
                  <a:pt x="1075020" y="574647"/>
                </a:lnTo>
                <a:lnTo>
                  <a:pt x="0" y="5746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91966" y="958924"/>
            <a:ext cx="8104067" cy="96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4"/>
              </a:lnSpc>
            </a:pPr>
            <a:r>
              <a:rPr lang="en-US" sz="5218" i="true" spc="224">
                <a:solidFill>
                  <a:srgbClr val="152225"/>
                </a:solidFill>
                <a:latin typeface="210 다락방"/>
                <a:ea typeface="210 다락방"/>
                <a:cs typeface="210 다락방"/>
                <a:sym typeface="210 다락방"/>
              </a:rPr>
              <a:t>성능 평가 및 예측 결과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DAGkqID4KC4</dc:identifier>
  <dcterms:modified xsi:type="dcterms:W3CDTF">2011-08-01T06:04:30Z</dcterms:modified>
  <cp:revision>1</cp:revision>
  <dc:title>White and Light Blue Illustrative Creative Literature Project Presentation</dc:title>
</cp:coreProperties>
</file>